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22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533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deck alongside the printed questionnaire or the online interactive version. Emphasise that the aim is sociological reflection, not ranking students.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display the quiz slides one at a time or allow students to complete from the printed worksheet.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may reveal the answer key after students have completed the quiz.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collecting totals, collect percentage bands rather than individual scores to reduce embarrassment.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Emphasise that all bands are profiles, not grades. A low score does not mean less culture.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Display before distributing the questionnaire. Reassure students that this is not a “culture test” and should not be used to label individuals.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as your post-activity explanation. Encourage students to connect the activity to exam concepts.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can be used in pairs, groups or whole-class discussion.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 this as a 7-minute written task. Then ask students to underline AO1 knowledge and AO2 application.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as the exit point or plenary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summarises Sullivan’s research in accessible form. Connect it to Bourdieu’s idea that schools reward dominant cultural codes.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teacher instruction slide. You may decide whether students write names on sheets. Anonymous is usually safer.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students the scoring system before they complete the questionnaire. Stress that the score is a starting point for sociological discussion.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EE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EF6FE"/>
          </a:solidFill>
          <a:ln w="12700">
            <a:solidFill>
              <a:srgbClr val="EEF6F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82880"/>
          </a:xfrm>
          <a:prstGeom prst="rect">
            <a:avLst/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658368" y="685800"/>
            <a:ext cx="5074920" cy="109728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38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Cultural Capital</a:t>
            </a:r>
            <a:endParaRPr lang="en-US" sz="3800" dirty="0"/>
          </a:p>
          <a:p>
            <a:pPr marL="0" indent="0">
              <a:buNone/>
            </a:pPr>
            <a:r>
              <a:rPr lang="en-US" sz="38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Questionnaire</a:t>
            </a:r>
            <a:endParaRPr lang="en-US" sz="3800" dirty="0"/>
          </a:p>
        </p:txBody>
      </p:sp>
      <p:sp>
        <p:nvSpPr>
          <p:cNvPr id="5" name="Text 3"/>
          <p:cNvSpPr/>
          <p:nvPr/>
        </p:nvSpPr>
        <p:spPr>
          <a:xfrm>
            <a:off x="694944" y="2039112"/>
            <a:ext cx="4709160" cy="47548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i="1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Inspired by Alice Sullivan’s research into cultural capital and educational achievement</a:t>
            </a:r>
            <a:endParaRPr lang="en-US" sz="1550" dirty="0"/>
          </a:p>
        </p:txBody>
      </p:sp>
      <p:sp>
        <p:nvSpPr>
          <p:cNvPr id="6" name="Shape 4"/>
          <p:cNvSpPr/>
          <p:nvPr/>
        </p:nvSpPr>
        <p:spPr>
          <a:xfrm>
            <a:off x="694944" y="2679192"/>
            <a:ext cx="1828800" cy="0"/>
          </a:xfrm>
          <a:prstGeom prst="line">
            <a:avLst/>
          </a:prstGeom>
          <a:noFill/>
          <a:ln w="50800">
            <a:solidFill>
              <a:srgbClr val="F2B83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7" name="Text 5"/>
          <p:cNvSpPr/>
          <p:nvPr/>
        </p:nvSpPr>
        <p:spPr>
          <a:xfrm>
            <a:off x="704088" y="3063240"/>
            <a:ext cx="466344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5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Teacher display deck | AQA A Level Sociology: Education</a:t>
            </a:r>
            <a:endParaRPr lang="en-US" sz="1550" dirty="0"/>
          </a:p>
        </p:txBody>
      </p:sp>
      <p:sp>
        <p:nvSpPr>
          <p:cNvPr id="8" name="Shape 6"/>
          <p:cNvSpPr/>
          <p:nvPr/>
        </p:nvSpPr>
        <p:spPr>
          <a:xfrm>
            <a:off x="704088" y="3977640"/>
            <a:ext cx="4663440" cy="1143000"/>
          </a:xfrm>
          <a:prstGeom prst="roundRect">
            <a:avLst>
              <a:gd name="adj" fmla="val 8000"/>
            </a:avLst>
          </a:prstGeom>
          <a:solidFill>
            <a:srgbClr val="173B63"/>
          </a:solidFill>
          <a:ln w="12700">
            <a:solidFill>
              <a:srgbClr val="173B6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7"/>
          <p:cNvSpPr/>
          <p:nvPr/>
        </p:nvSpPr>
        <p:spPr>
          <a:xfrm>
            <a:off x="960120" y="4270248"/>
            <a:ext cx="4160520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this activity to explore how schools may reward particular forms of knowledge, language and cultural confidence.</a:t>
            </a:r>
            <a:endParaRPr lang="en-US" sz="1600" dirty="0"/>
          </a:p>
        </p:txBody>
      </p:sp>
      <p:pic>
        <p:nvPicPr>
          <p:cNvPr id="10" name="Image 0" descr="/mnt/data/cultural_capital_and_student_collaboration.png"/>
          <p:cNvPicPr>
            <a:picLocks noChangeAspect="1"/>
          </p:cNvPicPr>
          <p:nvPr/>
        </p:nvPicPr>
        <p:blipFill>
          <a:blip r:embed="rId3"/>
          <a:srcRect l="15951" r="15951"/>
          <a:stretch/>
        </p:blipFill>
        <p:spPr>
          <a:xfrm>
            <a:off x="5989320" y="594360"/>
            <a:ext cx="5532120" cy="4572000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704088" y="6144768"/>
            <a:ext cx="4663440" cy="2286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The Sociology Guy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EF6FE"/>
          </a:solidFill>
          <a:ln w="12700">
            <a:solidFill>
              <a:srgbClr val="EEF6F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502920" y="320040"/>
            <a:ext cx="8778240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Part 2: Cultural Knowledge Quiz</a:t>
            </a:r>
            <a:endParaRPr lang="en-US" sz="2900" dirty="0"/>
          </a:p>
        </p:txBody>
      </p:sp>
      <p:sp>
        <p:nvSpPr>
          <p:cNvPr id="5" name="Text 3"/>
          <p:cNvSpPr/>
          <p:nvPr/>
        </p:nvSpPr>
        <p:spPr>
          <a:xfrm>
            <a:off x="530352" y="877824"/>
            <a:ext cx="8138160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i="1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This updates Sullivan’s cultural knowledge approach with contemporary examples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502920" y="1207008"/>
            <a:ext cx="1508760" cy="0"/>
          </a:xfrm>
          <a:prstGeom prst="line">
            <a:avLst/>
          </a:prstGeom>
          <a:noFill/>
          <a:ln w="38100">
            <a:solidFill>
              <a:srgbClr val="F2B83A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685800" y="1508760"/>
            <a:ext cx="3383280" cy="960120"/>
          </a:xfrm>
          <a:prstGeom prst="roundRect">
            <a:avLst>
              <a:gd name="adj" fmla="val 8571"/>
            </a:avLst>
          </a:prstGeom>
          <a:solidFill>
            <a:srgbClr val="FFFFFF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850392" y="1627632"/>
            <a:ext cx="3054096" cy="7223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10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Students circle one answer for each question.</a:t>
            </a:r>
            <a:endParaRPr lang="en-US" sz="2100" dirty="0"/>
          </a:p>
        </p:txBody>
      </p:sp>
      <p:sp>
        <p:nvSpPr>
          <p:cNvPr id="9" name="Shape 7"/>
          <p:cNvSpPr/>
          <p:nvPr/>
        </p:nvSpPr>
        <p:spPr>
          <a:xfrm>
            <a:off x="4389120" y="1508760"/>
            <a:ext cx="3383280" cy="960120"/>
          </a:xfrm>
          <a:prstGeom prst="roundRect">
            <a:avLst>
              <a:gd name="adj" fmla="val 8571"/>
            </a:avLst>
          </a:prstGeom>
          <a:solidFill>
            <a:srgbClr val="FFF4D7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8"/>
          <p:cNvSpPr/>
          <p:nvPr/>
        </p:nvSpPr>
        <p:spPr>
          <a:xfrm>
            <a:off x="4553712" y="1627632"/>
            <a:ext cx="3054096" cy="7223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Each correct answer = 2 marks. Incorrect or unanswered = 0 marks.</a:t>
            </a:r>
            <a:endParaRPr lang="en-US" sz="2000" dirty="0"/>
          </a:p>
        </p:txBody>
      </p:sp>
      <p:sp>
        <p:nvSpPr>
          <p:cNvPr id="11" name="Shape 9"/>
          <p:cNvSpPr/>
          <p:nvPr/>
        </p:nvSpPr>
        <p:spPr>
          <a:xfrm>
            <a:off x="8092440" y="1508760"/>
            <a:ext cx="3383280" cy="960120"/>
          </a:xfrm>
          <a:prstGeom prst="roundRect">
            <a:avLst>
              <a:gd name="adj" fmla="val 8571"/>
            </a:avLst>
          </a:prstGeom>
          <a:solidFill>
            <a:srgbClr val="DCECFB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10"/>
          <p:cNvSpPr/>
          <p:nvPr/>
        </p:nvSpPr>
        <p:spPr>
          <a:xfrm>
            <a:off x="8257032" y="1627632"/>
            <a:ext cx="3054096" cy="7223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Maximum quiz score = 24 marks. Overall maximum = 84 marks.</a:t>
            </a:r>
            <a:endParaRPr lang="en-US" sz="2000" dirty="0"/>
          </a:p>
        </p:txBody>
      </p:sp>
      <p:sp>
        <p:nvSpPr>
          <p:cNvPr id="13" name="Shape 11"/>
          <p:cNvSpPr/>
          <p:nvPr/>
        </p:nvSpPr>
        <p:spPr>
          <a:xfrm>
            <a:off x="1005840" y="3063240"/>
            <a:ext cx="10058400" cy="2057400"/>
          </a:xfrm>
          <a:prstGeom prst="roundRect">
            <a:avLst>
              <a:gd name="adj" fmla="val 3556"/>
            </a:avLst>
          </a:prstGeom>
          <a:solidFill>
            <a:srgbClr val="FFFFFF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1207008" y="3227832"/>
            <a:ext cx="965606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Teacher framing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1307592" y="3703320"/>
            <a:ext cx="9555480" cy="12801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rPr lang="en-US" sz="180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This is not a “who knows the most?” test.</a:t>
            </a:r>
            <a:endParaRPr lang="en-US" sz="1800" dirty="0"/>
          </a:p>
          <a:p>
            <a:r>
              <a:rPr lang="en-US" sz="180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Some examples are traditional school-recognised culture.</a:t>
            </a:r>
            <a:endParaRPr lang="en-US" sz="1800" dirty="0"/>
          </a:p>
          <a:p>
            <a:r>
              <a:rPr lang="en-US" sz="180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Others come from popular, digital, activist and global culture.</a:t>
            </a:r>
            <a:endParaRPr lang="en-US" sz="1800" dirty="0"/>
          </a:p>
          <a:p>
            <a:r>
              <a:rPr lang="en-US" sz="180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point is to ask which forms of knowledge schools reward.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411480" y="6547104"/>
            <a:ext cx="9601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Cultural Capital Questionnaire | Alice Sullivan | AQA Sociology</a:t>
            </a:r>
            <a:endParaRPr lang="en-US" sz="850" dirty="0"/>
          </a:p>
        </p:txBody>
      </p:sp>
      <p:sp>
        <p:nvSpPr>
          <p:cNvPr id="17" name="Text 15"/>
          <p:cNvSpPr/>
          <p:nvPr/>
        </p:nvSpPr>
        <p:spPr>
          <a:xfrm>
            <a:off x="10195560" y="6528816"/>
            <a:ext cx="1554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Sociology Guy</a:t>
            </a:r>
            <a:endParaRPr lang="en-US" sz="8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EF6FE"/>
          </a:solidFill>
          <a:ln w="12700">
            <a:solidFill>
              <a:srgbClr val="EEF6F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502920" y="320040"/>
            <a:ext cx="8778240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Cultural Knowledge Quiz: Questions 1–2</a:t>
            </a:r>
            <a:endParaRPr lang="en-US" sz="2900" dirty="0"/>
          </a:p>
        </p:txBody>
      </p:sp>
      <p:sp>
        <p:nvSpPr>
          <p:cNvPr id="5" name="Text 3"/>
          <p:cNvSpPr/>
          <p:nvPr/>
        </p:nvSpPr>
        <p:spPr>
          <a:xfrm>
            <a:off x="530352" y="877824"/>
            <a:ext cx="8138160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i="1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Each correct answer = 2 marks | Circle one answer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502920" y="1207008"/>
            <a:ext cx="1508760" cy="0"/>
          </a:xfrm>
          <a:prstGeom prst="line">
            <a:avLst/>
          </a:prstGeom>
          <a:noFill/>
          <a:ln w="38100">
            <a:solidFill>
              <a:srgbClr val="F2B83A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685800" y="1417320"/>
            <a:ext cx="4983480" cy="4754880"/>
          </a:xfrm>
          <a:prstGeom prst="roundRect">
            <a:avLst>
              <a:gd name="adj" fmla="val 1154"/>
            </a:avLst>
          </a:prstGeom>
          <a:solidFill>
            <a:srgbClr val="FFFFFF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914400" y="1618488"/>
            <a:ext cx="4526280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75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1. George Orwell is most closely associated with: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033272" y="2377440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A. Dystopian and political fiction such as 1984 and Animal Farm</a:t>
            </a:r>
            <a:endParaRPr lang="en-US" sz="1420" dirty="0"/>
          </a:p>
        </p:txBody>
      </p:sp>
      <p:sp>
        <p:nvSpPr>
          <p:cNvPr id="10" name="Text 8"/>
          <p:cNvSpPr/>
          <p:nvPr/>
        </p:nvSpPr>
        <p:spPr>
          <a:xfrm>
            <a:off x="1033272" y="3127248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B. The invention of grime music</a:t>
            </a:r>
            <a:endParaRPr lang="en-US" sz="1420" dirty="0"/>
          </a:p>
        </p:txBody>
      </p:sp>
      <p:sp>
        <p:nvSpPr>
          <p:cNvPr id="11" name="Text 9"/>
          <p:cNvSpPr/>
          <p:nvPr/>
        </p:nvSpPr>
        <p:spPr>
          <a:xfrm>
            <a:off x="1033272" y="3877056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C. Abstract expressionist painting</a:t>
            </a:r>
            <a:endParaRPr lang="en-US" sz="1420" dirty="0"/>
          </a:p>
        </p:txBody>
      </p:sp>
      <p:sp>
        <p:nvSpPr>
          <p:cNvPr id="12" name="Text 10"/>
          <p:cNvSpPr/>
          <p:nvPr/>
        </p:nvSpPr>
        <p:spPr>
          <a:xfrm>
            <a:off x="1033272" y="4626864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D. Climate protest in Sweden</a:t>
            </a:r>
            <a:endParaRPr lang="en-US" sz="1420" dirty="0"/>
          </a:p>
        </p:txBody>
      </p:sp>
      <p:sp>
        <p:nvSpPr>
          <p:cNvPr id="13" name="Shape 11"/>
          <p:cNvSpPr/>
          <p:nvPr/>
        </p:nvSpPr>
        <p:spPr>
          <a:xfrm>
            <a:off x="1033272" y="5641848"/>
            <a:ext cx="1874520" cy="347472"/>
          </a:xfrm>
          <a:prstGeom prst="roundRect">
            <a:avLst>
              <a:gd name="adj" fmla="val 13158"/>
            </a:avLst>
          </a:prstGeom>
          <a:solidFill>
            <a:srgbClr val="FFF4D7"/>
          </a:solidFill>
          <a:ln w="12700">
            <a:solidFill>
              <a:srgbClr val="F2B83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1197864" y="5742432"/>
            <a:ext cx="14630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Answer: ____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6263640" y="1417320"/>
            <a:ext cx="4983480" cy="4754880"/>
          </a:xfrm>
          <a:prstGeom prst="roundRect">
            <a:avLst>
              <a:gd name="adj" fmla="val 1154"/>
            </a:avLst>
          </a:prstGeom>
          <a:solidFill>
            <a:srgbClr val="FFFFFF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Text 14"/>
          <p:cNvSpPr/>
          <p:nvPr/>
        </p:nvSpPr>
        <p:spPr>
          <a:xfrm>
            <a:off x="6492240" y="1618488"/>
            <a:ext cx="4526280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75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2. Malorie Blackman is best known for:</a:t>
            </a: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6611112" y="2377440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A. Designing the London Underground map</a:t>
            </a:r>
            <a:endParaRPr lang="en-US" sz="1420" dirty="0"/>
          </a:p>
        </p:txBody>
      </p:sp>
      <p:sp>
        <p:nvSpPr>
          <p:cNvPr id="18" name="Text 16"/>
          <p:cNvSpPr/>
          <p:nvPr/>
        </p:nvSpPr>
        <p:spPr>
          <a:xfrm>
            <a:off x="6611112" y="3127248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B. Noughts &amp; Crosses and writing about race, power and inequality</a:t>
            </a:r>
            <a:endParaRPr lang="en-US" sz="1420" dirty="0"/>
          </a:p>
        </p:txBody>
      </p:sp>
      <p:sp>
        <p:nvSpPr>
          <p:cNvPr id="19" name="Text 17"/>
          <p:cNvSpPr/>
          <p:nvPr/>
        </p:nvSpPr>
        <p:spPr>
          <a:xfrm>
            <a:off x="6611112" y="3877056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C. Creating the theory of cultural capital</a:t>
            </a:r>
            <a:endParaRPr lang="en-US" sz="1420" dirty="0"/>
          </a:p>
        </p:txBody>
      </p:sp>
      <p:sp>
        <p:nvSpPr>
          <p:cNvPr id="20" name="Text 18"/>
          <p:cNvSpPr/>
          <p:nvPr/>
        </p:nvSpPr>
        <p:spPr>
          <a:xfrm>
            <a:off x="6611112" y="4626864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D. Writing Macbeth</a:t>
            </a:r>
            <a:endParaRPr lang="en-US" sz="1420" dirty="0"/>
          </a:p>
        </p:txBody>
      </p:sp>
      <p:sp>
        <p:nvSpPr>
          <p:cNvPr id="21" name="Shape 19"/>
          <p:cNvSpPr/>
          <p:nvPr/>
        </p:nvSpPr>
        <p:spPr>
          <a:xfrm>
            <a:off x="6611112" y="5641848"/>
            <a:ext cx="1874520" cy="347472"/>
          </a:xfrm>
          <a:prstGeom prst="roundRect">
            <a:avLst>
              <a:gd name="adj" fmla="val 13158"/>
            </a:avLst>
          </a:prstGeom>
          <a:solidFill>
            <a:srgbClr val="FFF4D7"/>
          </a:solidFill>
          <a:ln w="12700">
            <a:solidFill>
              <a:srgbClr val="F2B83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2" name="Text 20"/>
          <p:cNvSpPr/>
          <p:nvPr/>
        </p:nvSpPr>
        <p:spPr>
          <a:xfrm>
            <a:off x="6775704" y="5742432"/>
            <a:ext cx="14630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Answer: ____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11480" y="6547104"/>
            <a:ext cx="9601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Cultural Capital Questionnaire | Alice Sullivan | AQA Sociology</a:t>
            </a:r>
            <a:endParaRPr lang="en-US" sz="850" dirty="0"/>
          </a:p>
        </p:txBody>
      </p:sp>
      <p:sp>
        <p:nvSpPr>
          <p:cNvPr id="24" name="Text 22"/>
          <p:cNvSpPr/>
          <p:nvPr/>
        </p:nvSpPr>
        <p:spPr>
          <a:xfrm>
            <a:off x="10195560" y="6528816"/>
            <a:ext cx="1554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Sociology Guy</a:t>
            </a:r>
            <a:endParaRPr lang="en-US" sz="8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EF6FE"/>
          </a:solidFill>
          <a:ln w="12700">
            <a:solidFill>
              <a:srgbClr val="EEF6F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502920" y="320040"/>
            <a:ext cx="8778240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Cultural Knowledge Quiz: Questions 3–4</a:t>
            </a:r>
            <a:endParaRPr lang="en-US" sz="2900" dirty="0"/>
          </a:p>
        </p:txBody>
      </p:sp>
      <p:sp>
        <p:nvSpPr>
          <p:cNvPr id="5" name="Text 3"/>
          <p:cNvSpPr/>
          <p:nvPr/>
        </p:nvSpPr>
        <p:spPr>
          <a:xfrm>
            <a:off x="530352" y="877824"/>
            <a:ext cx="8138160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i="1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Each correct answer = 2 marks | Circle one answer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502920" y="1207008"/>
            <a:ext cx="1508760" cy="0"/>
          </a:xfrm>
          <a:prstGeom prst="line">
            <a:avLst/>
          </a:prstGeom>
          <a:noFill/>
          <a:ln w="38100">
            <a:solidFill>
              <a:srgbClr val="F2B83A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685800" y="1417320"/>
            <a:ext cx="4983480" cy="4754880"/>
          </a:xfrm>
          <a:prstGeom prst="roundRect">
            <a:avLst>
              <a:gd name="adj" fmla="val 1154"/>
            </a:avLst>
          </a:prstGeom>
          <a:solidFill>
            <a:srgbClr val="FFFFFF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914400" y="1618488"/>
            <a:ext cx="4526280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75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3. Bernardine Evaristo is associated with: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033272" y="2377440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A. The discovery of DNA</a:t>
            </a:r>
            <a:endParaRPr lang="en-US" sz="1420" dirty="0"/>
          </a:p>
        </p:txBody>
      </p:sp>
      <p:sp>
        <p:nvSpPr>
          <p:cNvPr id="10" name="Text 8"/>
          <p:cNvSpPr/>
          <p:nvPr/>
        </p:nvSpPr>
        <p:spPr>
          <a:xfrm>
            <a:off x="1033272" y="3127248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B. The creation of TikTok</a:t>
            </a:r>
            <a:endParaRPr lang="en-US" sz="1420" dirty="0"/>
          </a:p>
        </p:txBody>
      </p:sp>
      <p:sp>
        <p:nvSpPr>
          <p:cNvPr id="11" name="Text 9"/>
          <p:cNvSpPr/>
          <p:nvPr/>
        </p:nvSpPr>
        <p:spPr>
          <a:xfrm>
            <a:off x="1033272" y="3877056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C. Contemporary British literature, including Girl, Woman, Other</a:t>
            </a:r>
            <a:endParaRPr lang="en-US" sz="1420" dirty="0"/>
          </a:p>
        </p:txBody>
      </p:sp>
      <p:sp>
        <p:nvSpPr>
          <p:cNvPr id="12" name="Text 10"/>
          <p:cNvSpPr/>
          <p:nvPr/>
        </p:nvSpPr>
        <p:spPr>
          <a:xfrm>
            <a:off x="1033272" y="4626864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D. Classical ballet in the nineteenth century</a:t>
            </a:r>
            <a:endParaRPr lang="en-US" sz="1420" dirty="0"/>
          </a:p>
        </p:txBody>
      </p:sp>
      <p:sp>
        <p:nvSpPr>
          <p:cNvPr id="13" name="Shape 11"/>
          <p:cNvSpPr/>
          <p:nvPr/>
        </p:nvSpPr>
        <p:spPr>
          <a:xfrm>
            <a:off x="1033272" y="5641848"/>
            <a:ext cx="1874520" cy="347472"/>
          </a:xfrm>
          <a:prstGeom prst="roundRect">
            <a:avLst>
              <a:gd name="adj" fmla="val 13158"/>
            </a:avLst>
          </a:prstGeom>
          <a:solidFill>
            <a:srgbClr val="FFF4D7"/>
          </a:solidFill>
          <a:ln w="12700">
            <a:solidFill>
              <a:srgbClr val="F2B83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1197864" y="5742432"/>
            <a:ext cx="14630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Answer: ____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6263640" y="1417320"/>
            <a:ext cx="4983480" cy="4754880"/>
          </a:xfrm>
          <a:prstGeom prst="roundRect">
            <a:avLst>
              <a:gd name="adj" fmla="val 1154"/>
            </a:avLst>
          </a:prstGeom>
          <a:solidFill>
            <a:srgbClr val="FFFFFF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Text 14"/>
          <p:cNvSpPr/>
          <p:nvPr/>
        </p:nvSpPr>
        <p:spPr>
          <a:xfrm>
            <a:off x="6492240" y="1618488"/>
            <a:ext cx="4526280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75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4. William Shakespeare is most closely linked to:</a:t>
            </a: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6611112" y="2377440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A. Street art and graffiti</a:t>
            </a:r>
            <a:endParaRPr lang="en-US" sz="1420" dirty="0"/>
          </a:p>
        </p:txBody>
      </p:sp>
      <p:sp>
        <p:nvSpPr>
          <p:cNvPr id="18" name="Text 16"/>
          <p:cNvSpPr/>
          <p:nvPr/>
        </p:nvSpPr>
        <p:spPr>
          <a:xfrm>
            <a:off x="6611112" y="3127248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B. Modern climate activism</a:t>
            </a:r>
            <a:endParaRPr lang="en-US" sz="1420" dirty="0"/>
          </a:p>
        </p:txBody>
      </p:sp>
      <p:sp>
        <p:nvSpPr>
          <p:cNvPr id="19" name="Text 17"/>
          <p:cNvSpPr/>
          <p:nvPr/>
        </p:nvSpPr>
        <p:spPr>
          <a:xfrm>
            <a:off x="6611112" y="3877056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C. Plays, poetry and the English literary canon</a:t>
            </a:r>
            <a:endParaRPr lang="en-US" sz="1420" dirty="0"/>
          </a:p>
        </p:txBody>
      </p:sp>
      <p:sp>
        <p:nvSpPr>
          <p:cNvPr id="20" name="Text 18"/>
          <p:cNvSpPr/>
          <p:nvPr/>
        </p:nvSpPr>
        <p:spPr>
          <a:xfrm>
            <a:off x="6611112" y="4626864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D. The Marvel Cinematic Universe</a:t>
            </a:r>
            <a:endParaRPr lang="en-US" sz="1420" dirty="0"/>
          </a:p>
        </p:txBody>
      </p:sp>
      <p:sp>
        <p:nvSpPr>
          <p:cNvPr id="21" name="Shape 19"/>
          <p:cNvSpPr/>
          <p:nvPr/>
        </p:nvSpPr>
        <p:spPr>
          <a:xfrm>
            <a:off x="6611112" y="5641848"/>
            <a:ext cx="1874520" cy="347472"/>
          </a:xfrm>
          <a:prstGeom prst="roundRect">
            <a:avLst>
              <a:gd name="adj" fmla="val 13158"/>
            </a:avLst>
          </a:prstGeom>
          <a:solidFill>
            <a:srgbClr val="FFF4D7"/>
          </a:solidFill>
          <a:ln w="12700">
            <a:solidFill>
              <a:srgbClr val="F2B83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2" name="Text 20"/>
          <p:cNvSpPr/>
          <p:nvPr/>
        </p:nvSpPr>
        <p:spPr>
          <a:xfrm>
            <a:off x="6775704" y="5742432"/>
            <a:ext cx="14630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Answer: ____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11480" y="6547104"/>
            <a:ext cx="9601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Cultural Capital Questionnaire | Alice Sullivan | AQA Sociology</a:t>
            </a:r>
            <a:endParaRPr lang="en-US" sz="850" dirty="0"/>
          </a:p>
        </p:txBody>
      </p:sp>
      <p:sp>
        <p:nvSpPr>
          <p:cNvPr id="24" name="Text 22"/>
          <p:cNvSpPr/>
          <p:nvPr/>
        </p:nvSpPr>
        <p:spPr>
          <a:xfrm>
            <a:off x="10195560" y="6528816"/>
            <a:ext cx="1554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Sociology Guy</a:t>
            </a:r>
            <a:endParaRPr lang="en-US" sz="8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EF6FE"/>
          </a:solidFill>
          <a:ln w="12700">
            <a:solidFill>
              <a:srgbClr val="EEF6F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502920" y="320040"/>
            <a:ext cx="8778240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Cultural Knowledge Quiz: Questions 5–6</a:t>
            </a:r>
            <a:endParaRPr lang="en-US" sz="2900" dirty="0"/>
          </a:p>
        </p:txBody>
      </p:sp>
      <p:sp>
        <p:nvSpPr>
          <p:cNvPr id="5" name="Text 3"/>
          <p:cNvSpPr/>
          <p:nvPr/>
        </p:nvSpPr>
        <p:spPr>
          <a:xfrm>
            <a:off x="530352" y="877824"/>
            <a:ext cx="8138160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i="1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Each correct answer = 2 marks | Circle one answer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502920" y="1207008"/>
            <a:ext cx="1508760" cy="0"/>
          </a:xfrm>
          <a:prstGeom prst="line">
            <a:avLst/>
          </a:prstGeom>
          <a:noFill/>
          <a:ln w="38100">
            <a:solidFill>
              <a:srgbClr val="F2B83A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685800" y="1417320"/>
            <a:ext cx="4983480" cy="4754880"/>
          </a:xfrm>
          <a:prstGeom prst="roundRect">
            <a:avLst>
              <a:gd name="adj" fmla="val 1154"/>
            </a:avLst>
          </a:prstGeom>
          <a:solidFill>
            <a:srgbClr val="FFFFFF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914400" y="1618488"/>
            <a:ext cx="4526280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75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5. Chimamanda Ngozi Adichie is known for: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033272" y="2377440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A. Creating Minecraft</a:t>
            </a:r>
            <a:endParaRPr lang="en-US" sz="1420" dirty="0"/>
          </a:p>
        </p:txBody>
      </p:sp>
      <p:sp>
        <p:nvSpPr>
          <p:cNvPr id="10" name="Text 8"/>
          <p:cNvSpPr/>
          <p:nvPr/>
        </p:nvSpPr>
        <p:spPr>
          <a:xfrm>
            <a:off x="1033272" y="3127248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B. Novels and essays on identity, feminism and postcolonial experience</a:t>
            </a:r>
            <a:endParaRPr lang="en-US" sz="1420" dirty="0"/>
          </a:p>
        </p:txBody>
      </p:sp>
      <p:sp>
        <p:nvSpPr>
          <p:cNvPr id="11" name="Text 9"/>
          <p:cNvSpPr/>
          <p:nvPr/>
        </p:nvSpPr>
        <p:spPr>
          <a:xfrm>
            <a:off x="1033272" y="3877056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C. Painting the Mona Lisa</a:t>
            </a:r>
            <a:endParaRPr lang="en-US" sz="1420" dirty="0"/>
          </a:p>
        </p:txBody>
      </p:sp>
      <p:sp>
        <p:nvSpPr>
          <p:cNvPr id="12" name="Text 10"/>
          <p:cNvSpPr/>
          <p:nvPr/>
        </p:nvSpPr>
        <p:spPr>
          <a:xfrm>
            <a:off x="1033272" y="4626864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D. Leading the 1944 Education Act</a:t>
            </a:r>
            <a:endParaRPr lang="en-US" sz="1420" dirty="0"/>
          </a:p>
        </p:txBody>
      </p:sp>
      <p:sp>
        <p:nvSpPr>
          <p:cNvPr id="13" name="Shape 11"/>
          <p:cNvSpPr/>
          <p:nvPr/>
        </p:nvSpPr>
        <p:spPr>
          <a:xfrm>
            <a:off x="1033272" y="5641848"/>
            <a:ext cx="1874520" cy="347472"/>
          </a:xfrm>
          <a:prstGeom prst="roundRect">
            <a:avLst>
              <a:gd name="adj" fmla="val 13158"/>
            </a:avLst>
          </a:prstGeom>
          <a:solidFill>
            <a:srgbClr val="FFF4D7"/>
          </a:solidFill>
          <a:ln w="12700">
            <a:solidFill>
              <a:srgbClr val="F2B83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1197864" y="5742432"/>
            <a:ext cx="14630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Answer: ____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6263640" y="1417320"/>
            <a:ext cx="4983480" cy="4754880"/>
          </a:xfrm>
          <a:prstGeom prst="roundRect">
            <a:avLst>
              <a:gd name="adj" fmla="val 1154"/>
            </a:avLst>
          </a:prstGeom>
          <a:solidFill>
            <a:srgbClr val="FFFFFF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Text 14"/>
          <p:cNvSpPr/>
          <p:nvPr/>
        </p:nvSpPr>
        <p:spPr>
          <a:xfrm>
            <a:off x="6492240" y="1618488"/>
            <a:ext cx="4526280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75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6. Banksy is most closely associated with:</a:t>
            </a: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6611112" y="2377440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A. Victorian poetry</a:t>
            </a:r>
            <a:endParaRPr lang="en-US" sz="1420" dirty="0"/>
          </a:p>
        </p:txBody>
      </p:sp>
      <p:sp>
        <p:nvSpPr>
          <p:cNvPr id="18" name="Text 16"/>
          <p:cNvSpPr/>
          <p:nvPr/>
        </p:nvSpPr>
        <p:spPr>
          <a:xfrm>
            <a:off x="6611112" y="3127248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B. Street art, satire and political visual culture</a:t>
            </a:r>
            <a:endParaRPr lang="en-US" sz="1420" dirty="0"/>
          </a:p>
        </p:txBody>
      </p:sp>
      <p:sp>
        <p:nvSpPr>
          <p:cNvPr id="19" name="Text 17"/>
          <p:cNvSpPr/>
          <p:nvPr/>
        </p:nvSpPr>
        <p:spPr>
          <a:xfrm>
            <a:off x="6611112" y="3877056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C. Classical opera</a:t>
            </a:r>
            <a:endParaRPr lang="en-US" sz="1420" dirty="0"/>
          </a:p>
        </p:txBody>
      </p:sp>
      <p:sp>
        <p:nvSpPr>
          <p:cNvPr id="20" name="Text 18"/>
          <p:cNvSpPr/>
          <p:nvPr/>
        </p:nvSpPr>
        <p:spPr>
          <a:xfrm>
            <a:off x="6611112" y="4626864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D. Functionalist sociology</a:t>
            </a:r>
            <a:endParaRPr lang="en-US" sz="1420" dirty="0"/>
          </a:p>
        </p:txBody>
      </p:sp>
      <p:sp>
        <p:nvSpPr>
          <p:cNvPr id="21" name="Shape 19"/>
          <p:cNvSpPr/>
          <p:nvPr/>
        </p:nvSpPr>
        <p:spPr>
          <a:xfrm>
            <a:off x="6611112" y="5641848"/>
            <a:ext cx="1874520" cy="347472"/>
          </a:xfrm>
          <a:prstGeom prst="roundRect">
            <a:avLst>
              <a:gd name="adj" fmla="val 13158"/>
            </a:avLst>
          </a:prstGeom>
          <a:solidFill>
            <a:srgbClr val="FFF4D7"/>
          </a:solidFill>
          <a:ln w="12700">
            <a:solidFill>
              <a:srgbClr val="F2B83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2" name="Text 20"/>
          <p:cNvSpPr/>
          <p:nvPr/>
        </p:nvSpPr>
        <p:spPr>
          <a:xfrm>
            <a:off x="6775704" y="5742432"/>
            <a:ext cx="14630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Answer: ____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11480" y="6547104"/>
            <a:ext cx="9601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Cultural Capital Questionnaire | Alice Sullivan | AQA Sociology</a:t>
            </a:r>
            <a:endParaRPr lang="en-US" sz="850" dirty="0"/>
          </a:p>
        </p:txBody>
      </p:sp>
      <p:sp>
        <p:nvSpPr>
          <p:cNvPr id="24" name="Text 22"/>
          <p:cNvSpPr/>
          <p:nvPr/>
        </p:nvSpPr>
        <p:spPr>
          <a:xfrm>
            <a:off x="10195560" y="6528816"/>
            <a:ext cx="1554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Sociology Guy</a:t>
            </a:r>
            <a:endParaRPr lang="en-US" sz="8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EF6FE"/>
          </a:solidFill>
          <a:ln w="12700">
            <a:solidFill>
              <a:srgbClr val="EEF6F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502920" y="320040"/>
            <a:ext cx="8778240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Cultural Knowledge Quiz: Questions 7–8</a:t>
            </a:r>
            <a:endParaRPr lang="en-US" sz="2900" dirty="0"/>
          </a:p>
        </p:txBody>
      </p:sp>
      <p:sp>
        <p:nvSpPr>
          <p:cNvPr id="5" name="Text 3"/>
          <p:cNvSpPr/>
          <p:nvPr/>
        </p:nvSpPr>
        <p:spPr>
          <a:xfrm>
            <a:off x="530352" y="877824"/>
            <a:ext cx="8138160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i="1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Each correct answer = 2 marks | Circle one answer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502920" y="1207008"/>
            <a:ext cx="1508760" cy="0"/>
          </a:xfrm>
          <a:prstGeom prst="line">
            <a:avLst/>
          </a:prstGeom>
          <a:noFill/>
          <a:ln w="38100">
            <a:solidFill>
              <a:srgbClr val="F2B83A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685800" y="1417320"/>
            <a:ext cx="4983480" cy="4754880"/>
          </a:xfrm>
          <a:prstGeom prst="roundRect">
            <a:avLst>
              <a:gd name="adj" fmla="val 1154"/>
            </a:avLst>
          </a:prstGeom>
          <a:solidFill>
            <a:srgbClr val="FFFFFF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914400" y="1618488"/>
            <a:ext cx="4526280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75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7. Stormzy is associated with: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033272" y="2377440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A. Ancient Greek philosophy</a:t>
            </a:r>
            <a:endParaRPr lang="en-US" sz="1420" dirty="0"/>
          </a:p>
        </p:txBody>
      </p:sp>
      <p:sp>
        <p:nvSpPr>
          <p:cNvPr id="10" name="Text 8"/>
          <p:cNvSpPr/>
          <p:nvPr/>
        </p:nvSpPr>
        <p:spPr>
          <a:xfrm>
            <a:off x="1033272" y="3127248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B. The Brontë sisters</a:t>
            </a:r>
            <a:endParaRPr lang="en-US" sz="1420" dirty="0"/>
          </a:p>
        </p:txBody>
      </p:sp>
      <p:sp>
        <p:nvSpPr>
          <p:cNvPr id="11" name="Text 9"/>
          <p:cNvSpPr/>
          <p:nvPr/>
        </p:nvSpPr>
        <p:spPr>
          <a:xfrm>
            <a:off x="1033272" y="3877056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C. Grime, British popular culture and social commentary</a:t>
            </a:r>
            <a:endParaRPr lang="en-US" sz="1420" dirty="0"/>
          </a:p>
        </p:txBody>
      </p:sp>
      <p:sp>
        <p:nvSpPr>
          <p:cNvPr id="12" name="Text 10"/>
          <p:cNvSpPr/>
          <p:nvPr/>
        </p:nvSpPr>
        <p:spPr>
          <a:xfrm>
            <a:off x="1033272" y="4626864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D. Renaissance sculpture</a:t>
            </a:r>
            <a:endParaRPr lang="en-US" sz="1420" dirty="0"/>
          </a:p>
        </p:txBody>
      </p:sp>
      <p:sp>
        <p:nvSpPr>
          <p:cNvPr id="13" name="Shape 11"/>
          <p:cNvSpPr/>
          <p:nvPr/>
        </p:nvSpPr>
        <p:spPr>
          <a:xfrm>
            <a:off x="1033272" y="5641848"/>
            <a:ext cx="1874520" cy="347472"/>
          </a:xfrm>
          <a:prstGeom prst="roundRect">
            <a:avLst>
              <a:gd name="adj" fmla="val 13158"/>
            </a:avLst>
          </a:prstGeom>
          <a:solidFill>
            <a:srgbClr val="FFF4D7"/>
          </a:solidFill>
          <a:ln w="12700">
            <a:solidFill>
              <a:srgbClr val="F2B83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1197864" y="5742432"/>
            <a:ext cx="14630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Answer: ____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6263640" y="1417320"/>
            <a:ext cx="4983480" cy="4754880"/>
          </a:xfrm>
          <a:prstGeom prst="roundRect">
            <a:avLst>
              <a:gd name="adj" fmla="val 1154"/>
            </a:avLst>
          </a:prstGeom>
          <a:solidFill>
            <a:srgbClr val="FFFFFF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Text 14"/>
          <p:cNvSpPr/>
          <p:nvPr/>
        </p:nvSpPr>
        <p:spPr>
          <a:xfrm>
            <a:off x="6492240" y="1618488"/>
            <a:ext cx="4526280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75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8. Taylor Swift is most closely linked to:</a:t>
            </a: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6611112" y="2377440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A. Global pop music, songwriting and fan culture</a:t>
            </a:r>
            <a:endParaRPr lang="en-US" sz="1420" dirty="0"/>
          </a:p>
        </p:txBody>
      </p:sp>
      <p:sp>
        <p:nvSpPr>
          <p:cNvPr id="18" name="Text 16"/>
          <p:cNvSpPr/>
          <p:nvPr/>
        </p:nvSpPr>
        <p:spPr>
          <a:xfrm>
            <a:off x="6611112" y="3127248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B. The sociology of education</a:t>
            </a:r>
            <a:endParaRPr lang="en-US" sz="1420" dirty="0"/>
          </a:p>
        </p:txBody>
      </p:sp>
      <p:sp>
        <p:nvSpPr>
          <p:cNvPr id="19" name="Text 17"/>
          <p:cNvSpPr/>
          <p:nvPr/>
        </p:nvSpPr>
        <p:spPr>
          <a:xfrm>
            <a:off x="6611112" y="3877056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C. Cubist painting</a:t>
            </a:r>
            <a:endParaRPr lang="en-US" sz="1420" dirty="0"/>
          </a:p>
        </p:txBody>
      </p:sp>
      <p:sp>
        <p:nvSpPr>
          <p:cNvPr id="20" name="Text 18"/>
          <p:cNvSpPr/>
          <p:nvPr/>
        </p:nvSpPr>
        <p:spPr>
          <a:xfrm>
            <a:off x="6611112" y="4626864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D. The invention of the printing press</a:t>
            </a:r>
            <a:endParaRPr lang="en-US" sz="1420" dirty="0"/>
          </a:p>
        </p:txBody>
      </p:sp>
      <p:sp>
        <p:nvSpPr>
          <p:cNvPr id="21" name="Shape 19"/>
          <p:cNvSpPr/>
          <p:nvPr/>
        </p:nvSpPr>
        <p:spPr>
          <a:xfrm>
            <a:off x="6611112" y="5641848"/>
            <a:ext cx="1874520" cy="347472"/>
          </a:xfrm>
          <a:prstGeom prst="roundRect">
            <a:avLst>
              <a:gd name="adj" fmla="val 13158"/>
            </a:avLst>
          </a:prstGeom>
          <a:solidFill>
            <a:srgbClr val="FFF4D7"/>
          </a:solidFill>
          <a:ln w="12700">
            <a:solidFill>
              <a:srgbClr val="F2B83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2" name="Text 20"/>
          <p:cNvSpPr/>
          <p:nvPr/>
        </p:nvSpPr>
        <p:spPr>
          <a:xfrm>
            <a:off x="6775704" y="5742432"/>
            <a:ext cx="14630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Answer: ____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11480" y="6547104"/>
            <a:ext cx="9601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Cultural Capital Questionnaire | Alice Sullivan | AQA Sociology</a:t>
            </a:r>
            <a:endParaRPr lang="en-US" sz="850" dirty="0"/>
          </a:p>
        </p:txBody>
      </p:sp>
      <p:sp>
        <p:nvSpPr>
          <p:cNvPr id="24" name="Text 22"/>
          <p:cNvSpPr/>
          <p:nvPr/>
        </p:nvSpPr>
        <p:spPr>
          <a:xfrm>
            <a:off x="10195560" y="6528816"/>
            <a:ext cx="1554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Sociology Guy</a:t>
            </a:r>
            <a:endParaRPr lang="en-US" sz="8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EF6FE"/>
          </a:solidFill>
          <a:ln w="12700">
            <a:solidFill>
              <a:srgbClr val="EEF6F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502920" y="320040"/>
            <a:ext cx="8778240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Cultural Knowledge Quiz: Questions 9–10</a:t>
            </a:r>
            <a:endParaRPr lang="en-US" sz="2900" dirty="0"/>
          </a:p>
        </p:txBody>
      </p:sp>
      <p:sp>
        <p:nvSpPr>
          <p:cNvPr id="5" name="Text 3"/>
          <p:cNvSpPr/>
          <p:nvPr/>
        </p:nvSpPr>
        <p:spPr>
          <a:xfrm>
            <a:off x="530352" y="877824"/>
            <a:ext cx="8138160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i="1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Each correct answer = 2 marks | Circle one answer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502920" y="1207008"/>
            <a:ext cx="1508760" cy="0"/>
          </a:xfrm>
          <a:prstGeom prst="line">
            <a:avLst/>
          </a:prstGeom>
          <a:noFill/>
          <a:ln w="38100">
            <a:solidFill>
              <a:srgbClr val="F2B83A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685800" y="1417320"/>
            <a:ext cx="4983480" cy="4754880"/>
          </a:xfrm>
          <a:prstGeom prst="roundRect">
            <a:avLst>
              <a:gd name="adj" fmla="val 1154"/>
            </a:avLst>
          </a:prstGeom>
          <a:solidFill>
            <a:srgbClr val="FFFFFF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914400" y="1618488"/>
            <a:ext cx="4526280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75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9. Michaela Coel is associated with: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033272" y="2377440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A. The theory of evolution</a:t>
            </a:r>
            <a:endParaRPr lang="en-US" sz="1420" dirty="0"/>
          </a:p>
        </p:txBody>
      </p:sp>
      <p:sp>
        <p:nvSpPr>
          <p:cNvPr id="10" name="Text 8"/>
          <p:cNvSpPr/>
          <p:nvPr/>
        </p:nvSpPr>
        <p:spPr>
          <a:xfrm>
            <a:off x="1033272" y="3127248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B. Television writing, acting and stories about identity, consent and power</a:t>
            </a:r>
            <a:endParaRPr lang="en-US" sz="1420" dirty="0"/>
          </a:p>
        </p:txBody>
      </p:sp>
      <p:sp>
        <p:nvSpPr>
          <p:cNvPr id="11" name="Text 9"/>
          <p:cNvSpPr/>
          <p:nvPr/>
        </p:nvSpPr>
        <p:spPr>
          <a:xfrm>
            <a:off x="1033272" y="3877056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C. Romantic poetry</a:t>
            </a:r>
            <a:endParaRPr lang="en-US" sz="1420" dirty="0"/>
          </a:p>
        </p:txBody>
      </p:sp>
      <p:sp>
        <p:nvSpPr>
          <p:cNvPr id="12" name="Text 10"/>
          <p:cNvSpPr/>
          <p:nvPr/>
        </p:nvSpPr>
        <p:spPr>
          <a:xfrm>
            <a:off x="1033272" y="4626864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D. The functionalist theory of socialisation</a:t>
            </a:r>
            <a:endParaRPr lang="en-US" sz="1420" dirty="0"/>
          </a:p>
        </p:txBody>
      </p:sp>
      <p:sp>
        <p:nvSpPr>
          <p:cNvPr id="13" name="Shape 11"/>
          <p:cNvSpPr/>
          <p:nvPr/>
        </p:nvSpPr>
        <p:spPr>
          <a:xfrm>
            <a:off x="1033272" y="5641848"/>
            <a:ext cx="1874520" cy="347472"/>
          </a:xfrm>
          <a:prstGeom prst="roundRect">
            <a:avLst>
              <a:gd name="adj" fmla="val 13158"/>
            </a:avLst>
          </a:prstGeom>
          <a:solidFill>
            <a:srgbClr val="FFF4D7"/>
          </a:solidFill>
          <a:ln w="12700">
            <a:solidFill>
              <a:srgbClr val="F2B83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1197864" y="5742432"/>
            <a:ext cx="14630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Answer: ____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6263640" y="1417320"/>
            <a:ext cx="4983480" cy="4754880"/>
          </a:xfrm>
          <a:prstGeom prst="roundRect">
            <a:avLst>
              <a:gd name="adj" fmla="val 1154"/>
            </a:avLst>
          </a:prstGeom>
          <a:solidFill>
            <a:srgbClr val="FFFFFF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Text 14"/>
          <p:cNvSpPr/>
          <p:nvPr/>
        </p:nvSpPr>
        <p:spPr>
          <a:xfrm>
            <a:off x="6492240" y="1618488"/>
            <a:ext cx="4526280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75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10. Yayoi Kusama is best known for:</a:t>
            </a: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6611112" y="2377440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A. Writing Noughts &amp; Crosses</a:t>
            </a:r>
            <a:endParaRPr lang="en-US" sz="1420" dirty="0"/>
          </a:p>
        </p:txBody>
      </p:sp>
      <p:sp>
        <p:nvSpPr>
          <p:cNvPr id="18" name="Text 16"/>
          <p:cNvSpPr/>
          <p:nvPr/>
        </p:nvSpPr>
        <p:spPr>
          <a:xfrm>
            <a:off x="6611112" y="3127248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B. Creating drill music</a:t>
            </a:r>
            <a:endParaRPr lang="en-US" sz="1420" dirty="0"/>
          </a:p>
        </p:txBody>
      </p:sp>
      <p:sp>
        <p:nvSpPr>
          <p:cNvPr id="19" name="Text 17"/>
          <p:cNvSpPr/>
          <p:nvPr/>
        </p:nvSpPr>
        <p:spPr>
          <a:xfrm>
            <a:off x="6611112" y="3877056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C. Contemporary visual art, installations and repeated dot patterns</a:t>
            </a:r>
            <a:endParaRPr lang="en-US" sz="1420" dirty="0"/>
          </a:p>
        </p:txBody>
      </p:sp>
      <p:sp>
        <p:nvSpPr>
          <p:cNvPr id="20" name="Text 18"/>
          <p:cNvSpPr/>
          <p:nvPr/>
        </p:nvSpPr>
        <p:spPr>
          <a:xfrm>
            <a:off x="6611112" y="4626864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D. Developing Marxist sociology</a:t>
            </a:r>
            <a:endParaRPr lang="en-US" sz="1420" dirty="0"/>
          </a:p>
        </p:txBody>
      </p:sp>
      <p:sp>
        <p:nvSpPr>
          <p:cNvPr id="21" name="Shape 19"/>
          <p:cNvSpPr/>
          <p:nvPr/>
        </p:nvSpPr>
        <p:spPr>
          <a:xfrm>
            <a:off x="6611112" y="5641848"/>
            <a:ext cx="1874520" cy="347472"/>
          </a:xfrm>
          <a:prstGeom prst="roundRect">
            <a:avLst>
              <a:gd name="adj" fmla="val 13158"/>
            </a:avLst>
          </a:prstGeom>
          <a:solidFill>
            <a:srgbClr val="FFF4D7"/>
          </a:solidFill>
          <a:ln w="12700">
            <a:solidFill>
              <a:srgbClr val="F2B83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2" name="Text 20"/>
          <p:cNvSpPr/>
          <p:nvPr/>
        </p:nvSpPr>
        <p:spPr>
          <a:xfrm>
            <a:off x="6775704" y="5742432"/>
            <a:ext cx="14630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Answer: ____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11480" y="6547104"/>
            <a:ext cx="9601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Cultural Capital Questionnaire | Alice Sullivan | AQA Sociology</a:t>
            </a:r>
            <a:endParaRPr lang="en-US" sz="850" dirty="0"/>
          </a:p>
        </p:txBody>
      </p:sp>
      <p:sp>
        <p:nvSpPr>
          <p:cNvPr id="24" name="Text 22"/>
          <p:cNvSpPr/>
          <p:nvPr/>
        </p:nvSpPr>
        <p:spPr>
          <a:xfrm>
            <a:off x="10195560" y="6528816"/>
            <a:ext cx="1554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Sociology Guy</a:t>
            </a:r>
            <a:endParaRPr lang="en-US" sz="8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EF6FE"/>
          </a:solidFill>
          <a:ln w="12700">
            <a:solidFill>
              <a:srgbClr val="EEF6F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502920" y="320040"/>
            <a:ext cx="8778240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Cultural Knowledge Quiz: Questions 11–12</a:t>
            </a:r>
            <a:endParaRPr lang="en-US" sz="2900" dirty="0"/>
          </a:p>
        </p:txBody>
      </p:sp>
      <p:sp>
        <p:nvSpPr>
          <p:cNvPr id="5" name="Text 3"/>
          <p:cNvSpPr/>
          <p:nvPr/>
        </p:nvSpPr>
        <p:spPr>
          <a:xfrm>
            <a:off x="530352" y="877824"/>
            <a:ext cx="8138160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i="1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Each correct answer = 2 marks | Circle one answer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502920" y="1207008"/>
            <a:ext cx="1508760" cy="0"/>
          </a:xfrm>
          <a:prstGeom prst="line">
            <a:avLst/>
          </a:prstGeom>
          <a:noFill/>
          <a:ln w="38100">
            <a:solidFill>
              <a:srgbClr val="F2B83A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685800" y="1417320"/>
            <a:ext cx="4983480" cy="4754880"/>
          </a:xfrm>
          <a:prstGeom prst="roundRect">
            <a:avLst>
              <a:gd name="adj" fmla="val 1154"/>
            </a:avLst>
          </a:prstGeom>
          <a:solidFill>
            <a:srgbClr val="FFFFFF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914400" y="1618488"/>
            <a:ext cx="4526280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75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11. Malala Yousafzai is associated with: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033272" y="2377440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A. Campaigning for girls’ education</a:t>
            </a:r>
            <a:endParaRPr lang="en-US" sz="1420" dirty="0"/>
          </a:p>
        </p:txBody>
      </p:sp>
      <p:sp>
        <p:nvSpPr>
          <p:cNvPr id="10" name="Text 8"/>
          <p:cNvSpPr/>
          <p:nvPr/>
        </p:nvSpPr>
        <p:spPr>
          <a:xfrm>
            <a:off x="1033272" y="3127248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B. Writing Hamlet</a:t>
            </a:r>
            <a:endParaRPr lang="en-US" sz="1420" dirty="0"/>
          </a:p>
        </p:txBody>
      </p:sp>
      <p:sp>
        <p:nvSpPr>
          <p:cNvPr id="11" name="Text 9"/>
          <p:cNvSpPr/>
          <p:nvPr/>
        </p:nvSpPr>
        <p:spPr>
          <a:xfrm>
            <a:off x="1033272" y="3877056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C. Inventing Instagram</a:t>
            </a:r>
            <a:endParaRPr lang="en-US" sz="1420" dirty="0"/>
          </a:p>
        </p:txBody>
      </p:sp>
      <p:sp>
        <p:nvSpPr>
          <p:cNvPr id="12" name="Text 10"/>
          <p:cNvSpPr/>
          <p:nvPr/>
        </p:nvSpPr>
        <p:spPr>
          <a:xfrm>
            <a:off x="1033272" y="4626864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D. Creating the hidden curriculum</a:t>
            </a:r>
            <a:endParaRPr lang="en-US" sz="1420" dirty="0"/>
          </a:p>
        </p:txBody>
      </p:sp>
      <p:sp>
        <p:nvSpPr>
          <p:cNvPr id="13" name="Shape 11"/>
          <p:cNvSpPr/>
          <p:nvPr/>
        </p:nvSpPr>
        <p:spPr>
          <a:xfrm>
            <a:off x="1033272" y="5641848"/>
            <a:ext cx="1874520" cy="347472"/>
          </a:xfrm>
          <a:prstGeom prst="roundRect">
            <a:avLst>
              <a:gd name="adj" fmla="val 13158"/>
            </a:avLst>
          </a:prstGeom>
          <a:solidFill>
            <a:srgbClr val="FFF4D7"/>
          </a:solidFill>
          <a:ln w="12700">
            <a:solidFill>
              <a:srgbClr val="F2B83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1197864" y="5742432"/>
            <a:ext cx="14630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Answer: ____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6263640" y="1417320"/>
            <a:ext cx="4983480" cy="4754880"/>
          </a:xfrm>
          <a:prstGeom prst="roundRect">
            <a:avLst>
              <a:gd name="adj" fmla="val 1154"/>
            </a:avLst>
          </a:prstGeom>
          <a:solidFill>
            <a:srgbClr val="FFFFFF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Text 14"/>
          <p:cNvSpPr/>
          <p:nvPr/>
        </p:nvSpPr>
        <p:spPr>
          <a:xfrm>
            <a:off x="6492240" y="1618488"/>
            <a:ext cx="4526280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75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12. Greta Thunberg is associated with:</a:t>
            </a:r>
            <a:endParaRPr lang="en-US" sz="1750" dirty="0"/>
          </a:p>
        </p:txBody>
      </p:sp>
      <p:sp>
        <p:nvSpPr>
          <p:cNvPr id="17" name="Text 15"/>
          <p:cNvSpPr/>
          <p:nvPr/>
        </p:nvSpPr>
        <p:spPr>
          <a:xfrm>
            <a:off x="6611112" y="2377440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A. The jazz age</a:t>
            </a:r>
            <a:endParaRPr lang="en-US" sz="1420" dirty="0"/>
          </a:p>
        </p:txBody>
      </p:sp>
      <p:sp>
        <p:nvSpPr>
          <p:cNvPr id="18" name="Text 16"/>
          <p:cNvSpPr/>
          <p:nvPr/>
        </p:nvSpPr>
        <p:spPr>
          <a:xfrm>
            <a:off x="6611112" y="3127248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B. The New Right view of education</a:t>
            </a:r>
            <a:endParaRPr lang="en-US" sz="1420" dirty="0"/>
          </a:p>
        </p:txBody>
      </p:sp>
      <p:sp>
        <p:nvSpPr>
          <p:cNvPr id="19" name="Text 17"/>
          <p:cNvSpPr/>
          <p:nvPr/>
        </p:nvSpPr>
        <p:spPr>
          <a:xfrm>
            <a:off x="6611112" y="3877056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C. Writing The Lord of the Rings</a:t>
            </a:r>
            <a:endParaRPr lang="en-US" sz="1420" dirty="0"/>
          </a:p>
        </p:txBody>
      </p:sp>
      <p:sp>
        <p:nvSpPr>
          <p:cNvPr id="20" name="Text 18"/>
          <p:cNvSpPr/>
          <p:nvPr/>
        </p:nvSpPr>
        <p:spPr>
          <a:xfrm>
            <a:off x="6611112" y="4626864"/>
            <a:ext cx="4325112" cy="56692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4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D. Climate activism and youth protest</a:t>
            </a:r>
            <a:endParaRPr lang="en-US" sz="1420" dirty="0"/>
          </a:p>
        </p:txBody>
      </p:sp>
      <p:sp>
        <p:nvSpPr>
          <p:cNvPr id="21" name="Shape 19"/>
          <p:cNvSpPr/>
          <p:nvPr/>
        </p:nvSpPr>
        <p:spPr>
          <a:xfrm>
            <a:off x="6611112" y="5641848"/>
            <a:ext cx="1874520" cy="347472"/>
          </a:xfrm>
          <a:prstGeom prst="roundRect">
            <a:avLst>
              <a:gd name="adj" fmla="val 13158"/>
            </a:avLst>
          </a:prstGeom>
          <a:solidFill>
            <a:srgbClr val="FFF4D7"/>
          </a:solidFill>
          <a:ln w="12700">
            <a:solidFill>
              <a:srgbClr val="F2B83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2" name="Text 20"/>
          <p:cNvSpPr/>
          <p:nvPr/>
        </p:nvSpPr>
        <p:spPr>
          <a:xfrm>
            <a:off x="6775704" y="5742432"/>
            <a:ext cx="1463040" cy="1280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Answer: ____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11480" y="6547104"/>
            <a:ext cx="9601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Cultural Capital Questionnaire | Alice Sullivan | AQA Sociology</a:t>
            </a:r>
            <a:endParaRPr lang="en-US" sz="850" dirty="0"/>
          </a:p>
        </p:txBody>
      </p:sp>
      <p:sp>
        <p:nvSpPr>
          <p:cNvPr id="24" name="Text 22"/>
          <p:cNvSpPr/>
          <p:nvPr/>
        </p:nvSpPr>
        <p:spPr>
          <a:xfrm>
            <a:off x="10195560" y="6528816"/>
            <a:ext cx="1554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Sociology Guy</a:t>
            </a:r>
            <a:endParaRPr lang="en-US" sz="8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EF6FE"/>
          </a:solidFill>
          <a:ln w="12700">
            <a:solidFill>
              <a:srgbClr val="EEF6F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502920" y="320040"/>
            <a:ext cx="8778240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Scoring instructions</a:t>
            </a:r>
            <a:endParaRPr lang="en-US" sz="2900" dirty="0"/>
          </a:p>
        </p:txBody>
      </p:sp>
      <p:sp>
        <p:nvSpPr>
          <p:cNvPr id="5" name="Text 3"/>
          <p:cNvSpPr/>
          <p:nvPr/>
        </p:nvSpPr>
        <p:spPr>
          <a:xfrm>
            <a:off x="530352" y="877824"/>
            <a:ext cx="8138160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i="1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Students add section totals, quiz score and percentage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502920" y="1207008"/>
            <a:ext cx="1508760" cy="0"/>
          </a:xfrm>
          <a:prstGeom prst="line">
            <a:avLst/>
          </a:prstGeom>
          <a:noFill/>
          <a:ln w="38100">
            <a:solidFill>
              <a:srgbClr val="F2B83A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777240" y="1417320"/>
            <a:ext cx="4846320" cy="4297680"/>
          </a:xfrm>
          <a:prstGeom prst="roundRect">
            <a:avLst>
              <a:gd name="adj" fmla="val 1702"/>
            </a:avLst>
          </a:prstGeom>
          <a:solidFill>
            <a:srgbClr val="FFFFFF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1051560" y="1673352"/>
            <a:ext cx="4297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Add up:</a:t>
            </a:r>
            <a:endParaRPr lang="en-US" sz="2100" dirty="0"/>
          </a:p>
        </p:txBody>
      </p:sp>
      <p:sp>
        <p:nvSpPr>
          <p:cNvPr id="9" name="Text 7"/>
          <p:cNvSpPr/>
          <p:nvPr/>
        </p:nvSpPr>
        <p:spPr>
          <a:xfrm>
            <a:off x="1051560" y="2148840"/>
            <a:ext cx="4160520" cy="31089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5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Section A Reading and language: _____ / 15</a:t>
            </a:r>
            <a:endParaRPr lang="en-US" sz="1520" dirty="0"/>
          </a:p>
          <a:p>
            <a:pPr marL="0" indent="0">
              <a:buNone/>
            </a:pPr>
            <a:r>
              <a:rPr lang="en-US" sz="15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Section B Cultural participation: _____ / 15</a:t>
            </a:r>
            <a:endParaRPr lang="en-US" sz="1520" dirty="0"/>
          </a:p>
          <a:p>
            <a:pPr marL="0" indent="0">
              <a:buNone/>
            </a:pPr>
            <a:r>
              <a:rPr lang="en-US" sz="15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Section C News and public culture: _____ / 15</a:t>
            </a:r>
            <a:endParaRPr lang="en-US" sz="1520" dirty="0"/>
          </a:p>
          <a:p>
            <a:pPr marL="0" indent="0">
              <a:buNone/>
            </a:pPr>
            <a:r>
              <a:rPr lang="en-US" sz="15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Section D Digital and popular culture: _____ / 15</a:t>
            </a:r>
            <a:endParaRPr lang="en-US" sz="1520" dirty="0"/>
          </a:p>
          <a:p>
            <a:pPr marL="0" indent="0">
              <a:buNone/>
            </a:pPr>
            <a:endParaRPr lang="en-US" sz="1520" dirty="0"/>
          </a:p>
          <a:p>
            <a:pPr marL="0" indent="0">
              <a:buNone/>
            </a:pPr>
            <a:r>
              <a:rPr lang="en-US" sz="15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Questionnaire total: _____ / 60</a:t>
            </a:r>
            <a:endParaRPr lang="en-US" sz="1520" dirty="0"/>
          </a:p>
          <a:p>
            <a:pPr marL="0" indent="0">
              <a:buNone/>
            </a:pPr>
            <a:r>
              <a:rPr lang="en-US" sz="15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Cultural knowledge quiz: _____ / 24</a:t>
            </a:r>
            <a:endParaRPr lang="en-US" sz="1520" dirty="0"/>
          </a:p>
          <a:p>
            <a:pPr marL="0" indent="0">
              <a:buNone/>
            </a:pPr>
            <a:endParaRPr lang="en-US" sz="1520" dirty="0"/>
          </a:p>
          <a:p>
            <a:pPr marL="0" indent="0">
              <a:buNone/>
            </a:pPr>
            <a:r>
              <a:rPr lang="en-US" sz="15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Overall total: _____ / 84</a:t>
            </a:r>
            <a:endParaRPr lang="en-US" sz="1520" dirty="0"/>
          </a:p>
        </p:txBody>
      </p:sp>
      <p:sp>
        <p:nvSpPr>
          <p:cNvPr id="10" name="Shape 8"/>
          <p:cNvSpPr/>
          <p:nvPr/>
        </p:nvSpPr>
        <p:spPr>
          <a:xfrm>
            <a:off x="6172200" y="1417320"/>
            <a:ext cx="5166360" cy="1874520"/>
          </a:xfrm>
          <a:prstGeom prst="roundRect">
            <a:avLst>
              <a:gd name="adj" fmla="val 3902"/>
            </a:avLst>
          </a:prstGeom>
          <a:solidFill>
            <a:srgbClr val="FFF4D7"/>
          </a:solidFill>
          <a:ln w="12700">
            <a:solidFill>
              <a:srgbClr val="F2B83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9"/>
          <p:cNvSpPr/>
          <p:nvPr/>
        </p:nvSpPr>
        <p:spPr>
          <a:xfrm>
            <a:off x="6492240" y="1691640"/>
            <a:ext cx="4572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Calculate percentage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6492240" y="2267712"/>
            <a:ext cx="45720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Your score ÷ 84 × 100 = _____ %</a:t>
            </a:r>
            <a:endParaRPr lang="en-US" sz="2000" dirty="0"/>
          </a:p>
        </p:txBody>
      </p:sp>
      <p:sp>
        <p:nvSpPr>
          <p:cNvPr id="13" name="Shape 11"/>
          <p:cNvSpPr/>
          <p:nvPr/>
        </p:nvSpPr>
        <p:spPr>
          <a:xfrm>
            <a:off x="6172200" y="3657600"/>
            <a:ext cx="5166360" cy="2057400"/>
          </a:xfrm>
          <a:prstGeom prst="roundRect">
            <a:avLst>
              <a:gd name="adj" fmla="val 3556"/>
            </a:avLst>
          </a:prstGeom>
          <a:solidFill>
            <a:srgbClr val="DCECFB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6492240" y="3931920"/>
            <a:ext cx="45720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Answer key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6492240" y="4498848"/>
            <a:ext cx="4480560" cy="5943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 A   2 B   3 C   4 C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 B   6 B   7 C   8 A</a:t>
            </a:r>
            <a:endParaRPr lang="en-US" sz="1800" dirty="0"/>
          </a:p>
          <a:p>
            <a:pPr marL="0" indent="0">
              <a:buNone/>
            </a:pPr>
            <a:r>
              <a:rPr lang="en-US" sz="1800" b="1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9 B   10 C   11 A   12 D</a:t>
            </a:r>
            <a:endParaRPr lang="en-US" sz="1800" dirty="0"/>
          </a:p>
        </p:txBody>
      </p:sp>
      <p:sp>
        <p:nvSpPr>
          <p:cNvPr id="16" name="Text 14"/>
          <p:cNvSpPr/>
          <p:nvPr/>
        </p:nvSpPr>
        <p:spPr>
          <a:xfrm>
            <a:off x="411480" y="6547104"/>
            <a:ext cx="9601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Cultural Capital Questionnaire | Alice Sullivan | AQA Sociology</a:t>
            </a:r>
            <a:endParaRPr lang="en-US" sz="850" dirty="0"/>
          </a:p>
        </p:txBody>
      </p:sp>
      <p:sp>
        <p:nvSpPr>
          <p:cNvPr id="17" name="Text 15"/>
          <p:cNvSpPr/>
          <p:nvPr/>
        </p:nvSpPr>
        <p:spPr>
          <a:xfrm>
            <a:off x="10195560" y="6528816"/>
            <a:ext cx="1554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Sociology Guy</a:t>
            </a:r>
            <a:endParaRPr lang="en-US" sz="8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EF6FE"/>
          </a:solidFill>
          <a:ln w="12700">
            <a:solidFill>
              <a:srgbClr val="EEF6F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502920" y="320040"/>
            <a:ext cx="8778240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Teacher coding instructions</a:t>
            </a:r>
            <a:endParaRPr lang="en-US" sz="2900" dirty="0"/>
          </a:p>
        </p:txBody>
      </p:sp>
      <p:sp>
        <p:nvSpPr>
          <p:cNvPr id="5" name="Text 3"/>
          <p:cNvSpPr/>
          <p:nvPr/>
        </p:nvSpPr>
        <p:spPr>
          <a:xfrm>
            <a:off x="530352" y="877824"/>
            <a:ext cx="8138160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i="1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this if collecting anonymous class totals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502920" y="1207008"/>
            <a:ext cx="1508760" cy="0"/>
          </a:xfrm>
          <a:prstGeom prst="line">
            <a:avLst/>
          </a:prstGeom>
          <a:noFill/>
          <a:ln w="38100">
            <a:solidFill>
              <a:srgbClr val="F2B83A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685800" y="1417320"/>
            <a:ext cx="5166360" cy="4069080"/>
          </a:xfrm>
          <a:prstGeom prst="roundRect">
            <a:avLst>
              <a:gd name="adj" fmla="val 1798"/>
            </a:avLst>
          </a:prstGeom>
          <a:solidFill>
            <a:srgbClr val="FFFFFF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886968" y="1581912"/>
            <a:ext cx="476402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Part 1: questionnaire coding</a:t>
            </a:r>
            <a:endParaRPr lang="en-US" sz="2100" dirty="0"/>
          </a:p>
        </p:txBody>
      </p:sp>
      <p:sp>
        <p:nvSpPr>
          <p:cNvPr id="9" name="Text 7"/>
          <p:cNvSpPr/>
          <p:nvPr/>
        </p:nvSpPr>
        <p:spPr>
          <a:xfrm>
            <a:off x="987552" y="2057400"/>
            <a:ext cx="4663440" cy="32918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rPr lang="en-US" sz="165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Never or hardly ever = 0</a:t>
            </a:r>
            <a:endParaRPr lang="en-US" sz="1650" dirty="0"/>
          </a:p>
          <a:p>
            <a:r>
              <a:rPr lang="en-US" sz="165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Sometimes = 1</a:t>
            </a:r>
            <a:endParaRPr lang="en-US" sz="1650" dirty="0"/>
          </a:p>
          <a:p>
            <a:r>
              <a:rPr lang="en-US" sz="165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Often = 2</a:t>
            </a:r>
            <a:endParaRPr lang="en-US" sz="1650" dirty="0"/>
          </a:p>
          <a:p>
            <a:r>
              <a:rPr lang="en-US" sz="165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Very often / part of my normal routine = 3</a:t>
            </a:r>
            <a:endParaRPr lang="en-US" sz="1650" dirty="0"/>
          </a:p>
          <a:p>
            <a:r>
              <a:rPr lang="en-US" sz="165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Maximum score for each section = 15</a:t>
            </a:r>
            <a:endParaRPr lang="en-US" sz="1650" dirty="0"/>
          </a:p>
          <a:p>
            <a:r>
              <a:rPr lang="en-US" sz="165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Maximum questionnaire score = 60</a:t>
            </a:r>
            <a:endParaRPr lang="en-US" sz="1650" dirty="0"/>
          </a:p>
        </p:txBody>
      </p:sp>
      <p:sp>
        <p:nvSpPr>
          <p:cNvPr id="10" name="Shape 8"/>
          <p:cNvSpPr/>
          <p:nvPr/>
        </p:nvSpPr>
        <p:spPr>
          <a:xfrm>
            <a:off x="6355080" y="1417320"/>
            <a:ext cx="5166360" cy="4069080"/>
          </a:xfrm>
          <a:prstGeom prst="roundRect">
            <a:avLst>
              <a:gd name="adj" fmla="val 1798"/>
            </a:avLst>
          </a:prstGeom>
          <a:solidFill>
            <a:srgbClr val="FFF4D7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9"/>
          <p:cNvSpPr/>
          <p:nvPr/>
        </p:nvSpPr>
        <p:spPr>
          <a:xfrm>
            <a:off x="6556248" y="1581912"/>
            <a:ext cx="476402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Part 2: quiz coding</a:t>
            </a:r>
            <a:endParaRPr lang="en-US" sz="2100" dirty="0"/>
          </a:p>
        </p:txBody>
      </p:sp>
      <p:sp>
        <p:nvSpPr>
          <p:cNvPr id="12" name="Text 10"/>
          <p:cNvSpPr/>
          <p:nvPr/>
        </p:nvSpPr>
        <p:spPr>
          <a:xfrm>
            <a:off x="6656832" y="2057400"/>
            <a:ext cx="4663440" cy="32918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rPr lang="en-US" sz="170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Each correct answer = 2</a:t>
            </a:r>
            <a:endParaRPr lang="en-US" sz="1700" dirty="0"/>
          </a:p>
          <a:p>
            <a:r>
              <a:rPr lang="en-US" sz="170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Each incorrect answer = 0</a:t>
            </a:r>
            <a:endParaRPr lang="en-US" sz="1700" dirty="0"/>
          </a:p>
          <a:p>
            <a:r>
              <a:rPr lang="en-US" sz="170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Each unanswered question = 0</a:t>
            </a:r>
            <a:endParaRPr lang="en-US" sz="1700" dirty="0"/>
          </a:p>
          <a:p>
            <a:r>
              <a:rPr lang="en-US" sz="170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Maximum quiz score = 24</a:t>
            </a:r>
            <a:endParaRPr lang="en-US" sz="1700" dirty="0"/>
          </a:p>
          <a:p>
            <a:r>
              <a:rPr lang="en-US" sz="170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Total possible score = 84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411480" y="6547104"/>
            <a:ext cx="9601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Cultural Capital Questionnaire | Alice Sullivan | AQA Sociology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10195560" y="6528816"/>
            <a:ext cx="1554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Sociology Guy</a:t>
            </a:r>
            <a:endParaRPr lang="en-US" sz="85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EF6FE"/>
          </a:solidFill>
          <a:ln w="12700">
            <a:solidFill>
              <a:srgbClr val="EEF6F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502920" y="320040"/>
            <a:ext cx="8778240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Score interpretation</a:t>
            </a:r>
            <a:endParaRPr lang="en-US" sz="2900" dirty="0"/>
          </a:p>
        </p:txBody>
      </p:sp>
      <p:sp>
        <p:nvSpPr>
          <p:cNvPr id="5" name="Text 3"/>
          <p:cNvSpPr/>
          <p:nvPr/>
        </p:nvSpPr>
        <p:spPr>
          <a:xfrm>
            <a:off x="530352" y="877824"/>
            <a:ext cx="8138160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i="1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as a discussion starter — not as a judgement of students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502920" y="1207008"/>
            <a:ext cx="1508760" cy="0"/>
          </a:xfrm>
          <a:prstGeom prst="line">
            <a:avLst/>
          </a:prstGeom>
          <a:noFill/>
          <a:ln w="38100">
            <a:solidFill>
              <a:srgbClr val="F2B83A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685800" y="1371600"/>
            <a:ext cx="5166360" cy="18288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886968" y="1572768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2B8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0–29%</a:t>
            </a:r>
            <a:endParaRPr lang="en-US" sz="1700" dirty="0"/>
          </a:p>
        </p:txBody>
      </p:sp>
      <p:sp>
        <p:nvSpPr>
          <p:cNvPr id="9" name="Text 7"/>
          <p:cNvSpPr/>
          <p:nvPr/>
        </p:nvSpPr>
        <p:spPr>
          <a:xfrm>
            <a:off x="2103120" y="1572768"/>
            <a:ext cx="347472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5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Specialised cultural capital profile</a:t>
            </a:r>
            <a:endParaRPr lang="en-US" sz="1650" dirty="0"/>
          </a:p>
        </p:txBody>
      </p:sp>
      <p:sp>
        <p:nvSpPr>
          <p:cNvPr id="10" name="Text 8"/>
          <p:cNvSpPr/>
          <p:nvPr/>
        </p:nvSpPr>
        <p:spPr>
          <a:xfrm>
            <a:off x="914400" y="2084832"/>
            <a:ext cx="4645152" cy="8229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More specialised, personal, local, digital or popular knowledge rather than culture traditionally rewarded by schools.</a:t>
            </a:r>
            <a:endParaRPr lang="en-US" sz="1320" dirty="0"/>
          </a:p>
        </p:txBody>
      </p:sp>
      <p:sp>
        <p:nvSpPr>
          <p:cNvPr id="11" name="Shape 9"/>
          <p:cNvSpPr/>
          <p:nvPr/>
        </p:nvSpPr>
        <p:spPr>
          <a:xfrm>
            <a:off x="685800" y="3703320"/>
            <a:ext cx="5166360" cy="1828800"/>
          </a:xfrm>
          <a:prstGeom prst="roundRect">
            <a:avLst>
              <a:gd name="adj" fmla="val 4000"/>
            </a:avLst>
          </a:prstGeom>
          <a:solidFill>
            <a:srgbClr val="FFF4D7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10"/>
          <p:cNvSpPr/>
          <p:nvPr/>
        </p:nvSpPr>
        <p:spPr>
          <a:xfrm>
            <a:off x="886968" y="3904488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2B8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30–59%</a:t>
            </a:r>
            <a:endParaRPr lang="en-US" sz="1700" dirty="0"/>
          </a:p>
        </p:txBody>
      </p:sp>
      <p:sp>
        <p:nvSpPr>
          <p:cNvPr id="13" name="Text 11"/>
          <p:cNvSpPr/>
          <p:nvPr/>
        </p:nvSpPr>
        <p:spPr>
          <a:xfrm>
            <a:off x="2103120" y="3904488"/>
            <a:ext cx="347472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5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Mixed cultural capital profile</a:t>
            </a:r>
            <a:endParaRPr lang="en-US" sz="1650" dirty="0"/>
          </a:p>
        </p:txBody>
      </p:sp>
      <p:sp>
        <p:nvSpPr>
          <p:cNvPr id="14" name="Text 12"/>
          <p:cNvSpPr/>
          <p:nvPr/>
        </p:nvSpPr>
        <p:spPr>
          <a:xfrm>
            <a:off x="914400" y="4416552"/>
            <a:ext cx="4645152" cy="8229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Some familiarity with school-recognised cultural capital, alongside other forms of culture.</a:t>
            </a:r>
            <a:endParaRPr lang="en-US" sz="1320" dirty="0"/>
          </a:p>
        </p:txBody>
      </p:sp>
      <p:sp>
        <p:nvSpPr>
          <p:cNvPr id="15" name="Shape 13"/>
          <p:cNvSpPr/>
          <p:nvPr/>
        </p:nvSpPr>
        <p:spPr>
          <a:xfrm>
            <a:off x="6355080" y="1371600"/>
            <a:ext cx="5166360" cy="1828800"/>
          </a:xfrm>
          <a:prstGeom prst="roundRect">
            <a:avLst>
              <a:gd name="adj" fmla="val 4000"/>
            </a:avLst>
          </a:prstGeom>
          <a:solidFill>
            <a:srgbClr val="DCECFB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6" name="Text 14"/>
          <p:cNvSpPr/>
          <p:nvPr/>
        </p:nvSpPr>
        <p:spPr>
          <a:xfrm>
            <a:off x="6556248" y="1572768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2B8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60–79%</a:t>
            </a:r>
            <a:endParaRPr lang="en-US" sz="1700" dirty="0"/>
          </a:p>
        </p:txBody>
      </p:sp>
      <p:sp>
        <p:nvSpPr>
          <p:cNvPr id="17" name="Text 15"/>
          <p:cNvSpPr/>
          <p:nvPr/>
        </p:nvSpPr>
        <p:spPr>
          <a:xfrm>
            <a:off x="7772400" y="1572768"/>
            <a:ext cx="347472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5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Broad school-recognised cultural capital</a:t>
            </a:r>
            <a:endParaRPr lang="en-US" sz="1650" dirty="0"/>
          </a:p>
        </p:txBody>
      </p:sp>
      <p:sp>
        <p:nvSpPr>
          <p:cNvPr id="18" name="Text 16"/>
          <p:cNvSpPr/>
          <p:nvPr/>
        </p:nvSpPr>
        <p:spPr>
          <a:xfrm>
            <a:off x="6583680" y="2084832"/>
            <a:ext cx="4645152" cy="8229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Familiarity with several forms of culture useful in education, such as reading, public debate and wider examples.</a:t>
            </a:r>
            <a:endParaRPr lang="en-US" sz="1320" dirty="0"/>
          </a:p>
        </p:txBody>
      </p:sp>
      <p:sp>
        <p:nvSpPr>
          <p:cNvPr id="19" name="Shape 17"/>
          <p:cNvSpPr/>
          <p:nvPr/>
        </p:nvSpPr>
        <p:spPr>
          <a:xfrm>
            <a:off x="6355080" y="3703320"/>
            <a:ext cx="5166360" cy="1828800"/>
          </a:xfrm>
          <a:prstGeom prst="roundRect">
            <a:avLst>
              <a:gd name="adj" fmla="val 4000"/>
            </a:avLst>
          </a:prstGeom>
          <a:solidFill>
            <a:srgbClr val="FFFFFF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0" name="Text 18"/>
          <p:cNvSpPr/>
          <p:nvPr/>
        </p:nvSpPr>
        <p:spPr>
          <a:xfrm>
            <a:off x="6556248" y="3904488"/>
            <a:ext cx="10972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700" b="1" dirty="0">
                <a:solidFill>
                  <a:srgbClr val="F2B83A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80–100%</a:t>
            </a:r>
            <a:endParaRPr lang="en-US" sz="1700" dirty="0"/>
          </a:p>
        </p:txBody>
      </p:sp>
      <p:sp>
        <p:nvSpPr>
          <p:cNvPr id="21" name="Text 19"/>
          <p:cNvSpPr/>
          <p:nvPr/>
        </p:nvSpPr>
        <p:spPr>
          <a:xfrm>
            <a:off x="7772400" y="3904488"/>
            <a:ext cx="347472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5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Very broad school-recognised repertoire</a:t>
            </a:r>
            <a:endParaRPr lang="en-US" sz="1650" dirty="0"/>
          </a:p>
        </p:txBody>
      </p:sp>
      <p:sp>
        <p:nvSpPr>
          <p:cNvPr id="22" name="Text 20"/>
          <p:cNvSpPr/>
          <p:nvPr/>
        </p:nvSpPr>
        <p:spPr>
          <a:xfrm>
            <a:off x="6583680" y="4416552"/>
            <a:ext cx="4645152" cy="8229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Wide range of cultural knowledge and experience that may be recognised by schools, universities or employers.</a:t>
            </a:r>
            <a:endParaRPr lang="en-US" sz="1320" dirty="0"/>
          </a:p>
        </p:txBody>
      </p:sp>
      <p:sp>
        <p:nvSpPr>
          <p:cNvPr id="23" name="Text 21"/>
          <p:cNvSpPr/>
          <p:nvPr/>
        </p:nvSpPr>
        <p:spPr>
          <a:xfrm>
            <a:off x="411480" y="6547104"/>
            <a:ext cx="9601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Cultural Capital Questionnaire | Alice Sullivan | AQA Sociology</a:t>
            </a:r>
            <a:endParaRPr lang="en-US" sz="850" dirty="0"/>
          </a:p>
        </p:txBody>
      </p:sp>
      <p:sp>
        <p:nvSpPr>
          <p:cNvPr id="24" name="Text 22"/>
          <p:cNvSpPr/>
          <p:nvPr/>
        </p:nvSpPr>
        <p:spPr>
          <a:xfrm>
            <a:off x="10195560" y="6528816"/>
            <a:ext cx="1554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Sociology Guy</a:t>
            </a:r>
            <a:endParaRPr lang="en-US" sz="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EF6FE"/>
          </a:solidFill>
          <a:ln w="12700">
            <a:solidFill>
              <a:srgbClr val="EEF6F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502920" y="320040"/>
            <a:ext cx="8778240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is cultural capital?</a:t>
            </a:r>
            <a:endParaRPr lang="en-US" sz="2900" dirty="0"/>
          </a:p>
        </p:txBody>
      </p:sp>
      <p:sp>
        <p:nvSpPr>
          <p:cNvPr id="5" name="Text 3"/>
          <p:cNvSpPr/>
          <p:nvPr/>
        </p:nvSpPr>
        <p:spPr>
          <a:xfrm>
            <a:off x="530352" y="877824"/>
            <a:ext cx="8138160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i="1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Cultural capital is not the same as intelligence or personal worth.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502920" y="1207008"/>
            <a:ext cx="1508760" cy="0"/>
          </a:xfrm>
          <a:prstGeom prst="line">
            <a:avLst/>
          </a:prstGeom>
          <a:noFill/>
          <a:ln w="38100">
            <a:solidFill>
              <a:srgbClr val="F2B83A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640080" y="1417320"/>
            <a:ext cx="5303520" cy="1051560"/>
          </a:xfrm>
          <a:prstGeom prst="roundRect">
            <a:avLst>
              <a:gd name="adj" fmla="val 7826"/>
            </a:avLst>
          </a:prstGeom>
          <a:solidFill>
            <a:srgbClr val="FFFFFF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804672" y="1536192"/>
            <a:ext cx="4974336" cy="81381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This questionnaire asks about reading habits, cultural activities, media knowledge and familiarity with cultural figures.</a:t>
            </a:r>
            <a:endParaRPr lang="en-US" sz="2000" dirty="0"/>
          </a:p>
        </p:txBody>
      </p:sp>
      <p:sp>
        <p:nvSpPr>
          <p:cNvPr id="9" name="Shape 7"/>
          <p:cNvSpPr/>
          <p:nvPr/>
        </p:nvSpPr>
        <p:spPr>
          <a:xfrm>
            <a:off x="6236208" y="1417320"/>
            <a:ext cx="5303520" cy="1051560"/>
          </a:xfrm>
          <a:prstGeom prst="roundRect">
            <a:avLst>
              <a:gd name="adj" fmla="val 7826"/>
            </a:avLst>
          </a:prstGeom>
          <a:solidFill>
            <a:srgbClr val="FFF4D7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 sz="1600" dirty="0"/>
          </a:p>
        </p:txBody>
      </p:sp>
      <p:sp>
        <p:nvSpPr>
          <p:cNvPr id="10" name="Text 8"/>
          <p:cNvSpPr/>
          <p:nvPr/>
        </p:nvSpPr>
        <p:spPr>
          <a:xfrm>
            <a:off x="6400800" y="1536192"/>
            <a:ext cx="4974336" cy="81381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85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In sociology, cultural capital means the knowledge, language, tastes and cultural experiences that may be valued by schools, universities and employers.</a:t>
            </a:r>
            <a:endParaRPr lang="en-US" sz="1850" dirty="0"/>
          </a:p>
        </p:txBody>
      </p:sp>
      <p:sp>
        <p:nvSpPr>
          <p:cNvPr id="11" name="Shape 9"/>
          <p:cNvSpPr/>
          <p:nvPr/>
        </p:nvSpPr>
        <p:spPr>
          <a:xfrm>
            <a:off x="685800" y="2880360"/>
            <a:ext cx="4983480" cy="2423160"/>
          </a:xfrm>
          <a:prstGeom prst="roundRect">
            <a:avLst>
              <a:gd name="adj" fmla="val 3019"/>
            </a:avLst>
          </a:prstGeom>
          <a:solidFill>
            <a:srgbClr val="DCECFB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2" name="Text 10"/>
          <p:cNvSpPr/>
          <p:nvPr/>
        </p:nvSpPr>
        <p:spPr>
          <a:xfrm>
            <a:off x="886968" y="3044952"/>
            <a:ext cx="45811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Key reminder for students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987552" y="3520440"/>
            <a:ext cx="4480560" cy="1645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rPr lang="en-US" sz="170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Everyone has culture.</a:t>
            </a:r>
            <a:endParaRPr lang="en-US" sz="1700" dirty="0"/>
          </a:p>
          <a:p>
            <a:r>
              <a:rPr lang="en-US" sz="170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question is which forms of culture are most rewarded in education.</a:t>
            </a:r>
            <a:endParaRPr lang="en-US" sz="1700" dirty="0"/>
          </a:p>
          <a:p>
            <a:r>
              <a:rPr lang="en-US" sz="170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Answer honestly — there are no “good” or “bad” scores.</a:t>
            </a:r>
            <a:endParaRPr lang="en-US" sz="1700" dirty="0"/>
          </a:p>
        </p:txBody>
      </p:sp>
      <p:sp>
        <p:nvSpPr>
          <p:cNvPr id="14" name="Shape 12"/>
          <p:cNvSpPr/>
          <p:nvPr/>
        </p:nvSpPr>
        <p:spPr>
          <a:xfrm>
            <a:off x="6263640" y="2880360"/>
            <a:ext cx="4983480" cy="2423160"/>
          </a:xfrm>
          <a:prstGeom prst="roundRect">
            <a:avLst>
              <a:gd name="adj" fmla="val 3019"/>
            </a:avLst>
          </a:prstGeom>
          <a:solidFill>
            <a:srgbClr val="FFFFFF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5" name="Text 13"/>
          <p:cNvSpPr/>
          <p:nvPr/>
        </p:nvSpPr>
        <p:spPr>
          <a:xfrm>
            <a:off x="6464808" y="3044952"/>
            <a:ext cx="45811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Sociological focus</a:t>
            </a:r>
            <a:endParaRPr lang="en-US" sz="2000" dirty="0"/>
          </a:p>
        </p:txBody>
      </p:sp>
      <p:sp>
        <p:nvSpPr>
          <p:cNvPr id="16" name="Text 14"/>
          <p:cNvSpPr/>
          <p:nvPr/>
        </p:nvSpPr>
        <p:spPr>
          <a:xfrm>
            <a:off x="6565392" y="3520440"/>
            <a:ext cx="4480560" cy="1645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rPr lang="en-US" sz="170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How schools recognise certain knowledge and language.</a:t>
            </a:r>
            <a:endParaRPr lang="en-US" sz="1700" dirty="0"/>
          </a:p>
          <a:p>
            <a:r>
              <a:rPr lang="en-US" sz="170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How class advantages may be reproduced.</a:t>
            </a:r>
            <a:endParaRPr lang="en-US" sz="1700" dirty="0"/>
          </a:p>
          <a:p>
            <a:r>
              <a:rPr lang="en-US" sz="170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How popular and digital culture can also be valuable.</a:t>
            </a:r>
            <a:endParaRPr lang="en-US" sz="1700" dirty="0"/>
          </a:p>
        </p:txBody>
      </p:sp>
      <p:sp>
        <p:nvSpPr>
          <p:cNvPr id="17" name="Text 15"/>
          <p:cNvSpPr/>
          <p:nvPr/>
        </p:nvSpPr>
        <p:spPr>
          <a:xfrm>
            <a:off x="411480" y="6547104"/>
            <a:ext cx="9601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Cultural Capital Questionnaire | Alice Sullivan | AQA Sociology</a:t>
            </a:r>
            <a:endParaRPr lang="en-US" sz="850" dirty="0"/>
          </a:p>
        </p:txBody>
      </p:sp>
      <p:sp>
        <p:nvSpPr>
          <p:cNvPr id="18" name="Text 16"/>
          <p:cNvSpPr/>
          <p:nvPr/>
        </p:nvSpPr>
        <p:spPr>
          <a:xfrm>
            <a:off x="10195560" y="6528816"/>
            <a:ext cx="1554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Sociology Guy</a:t>
            </a:r>
            <a:endParaRPr lang="en-US" sz="85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E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EF6FE"/>
          </a:solidFill>
          <a:ln w="12700">
            <a:solidFill>
              <a:srgbClr val="EEF6F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502920" y="320040"/>
            <a:ext cx="8778240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Teacher explanation after scoring</a:t>
            </a:r>
            <a:endParaRPr lang="en-US" sz="2900" dirty="0"/>
          </a:p>
        </p:txBody>
      </p:sp>
      <p:sp>
        <p:nvSpPr>
          <p:cNvPr id="5" name="Text 3"/>
          <p:cNvSpPr/>
          <p:nvPr/>
        </p:nvSpPr>
        <p:spPr>
          <a:xfrm>
            <a:off x="530352" y="877824"/>
            <a:ext cx="8138160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i="1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Connect individual reflection to sociological explanation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502920" y="1207008"/>
            <a:ext cx="1508760" cy="0"/>
          </a:xfrm>
          <a:prstGeom prst="line">
            <a:avLst/>
          </a:prstGeom>
          <a:noFill/>
          <a:ln w="38100">
            <a:solidFill>
              <a:srgbClr val="F2B83A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685800" y="1417320"/>
            <a:ext cx="3520440" cy="1508760"/>
          </a:xfrm>
          <a:prstGeom prst="roundRect">
            <a:avLst>
              <a:gd name="adj" fmla="val 4242"/>
            </a:avLst>
          </a:prstGeom>
          <a:solidFill>
            <a:srgbClr val="FFFFFF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Shape 6"/>
          <p:cNvSpPr/>
          <p:nvPr/>
        </p:nvSpPr>
        <p:spPr>
          <a:xfrm>
            <a:off x="850392" y="1618488"/>
            <a:ext cx="502920" cy="502920"/>
          </a:xfrm>
          <a:prstGeom prst="ellipse">
            <a:avLst/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7"/>
          <p:cNvSpPr/>
          <p:nvPr/>
        </p:nvSpPr>
        <p:spPr>
          <a:xfrm>
            <a:off x="850392" y="1709928"/>
            <a:ext cx="502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490472" y="1581912"/>
            <a:ext cx="251460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Cultural capital ≠ intelligence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490472" y="1984248"/>
            <a:ext cx="2514600" cy="81381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It refers to the types of knowledge, language, tastes and experiences valued in particular social settings.</a:t>
            </a:r>
            <a:endParaRPr lang="en-US" sz="1250" dirty="0"/>
          </a:p>
        </p:txBody>
      </p:sp>
      <p:sp>
        <p:nvSpPr>
          <p:cNvPr id="12" name="Shape 10"/>
          <p:cNvSpPr/>
          <p:nvPr/>
        </p:nvSpPr>
        <p:spPr>
          <a:xfrm>
            <a:off x="4343400" y="1417320"/>
            <a:ext cx="3520440" cy="1508760"/>
          </a:xfrm>
          <a:prstGeom prst="roundRect">
            <a:avLst>
              <a:gd name="adj" fmla="val 4242"/>
            </a:avLst>
          </a:prstGeom>
          <a:solidFill>
            <a:srgbClr val="FFF4D7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Shape 11"/>
          <p:cNvSpPr/>
          <p:nvPr/>
        </p:nvSpPr>
        <p:spPr>
          <a:xfrm>
            <a:off x="4507992" y="1618488"/>
            <a:ext cx="502920" cy="502920"/>
          </a:xfrm>
          <a:prstGeom prst="ellipse">
            <a:avLst/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4507992" y="1709928"/>
            <a:ext cx="502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5148072" y="1581912"/>
            <a:ext cx="251460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Bourdieu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5148072" y="1984248"/>
            <a:ext cx="2514600" cy="81381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Middle-class students may gain an advantage because schools treat their culture as normal, natural or superior.</a:t>
            </a:r>
            <a:endParaRPr lang="en-US" sz="1250" dirty="0"/>
          </a:p>
        </p:txBody>
      </p:sp>
      <p:sp>
        <p:nvSpPr>
          <p:cNvPr id="17" name="Shape 15"/>
          <p:cNvSpPr/>
          <p:nvPr/>
        </p:nvSpPr>
        <p:spPr>
          <a:xfrm>
            <a:off x="8001000" y="1417320"/>
            <a:ext cx="3520440" cy="1508760"/>
          </a:xfrm>
          <a:prstGeom prst="roundRect">
            <a:avLst>
              <a:gd name="adj" fmla="val 4242"/>
            </a:avLst>
          </a:prstGeom>
          <a:solidFill>
            <a:srgbClr val="DCECFB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Shape 16"/>
          <p:cNvSpPr/>
          <p:nvPr/>
        </p:nvSpPr>
        <p:spPr>
          <a:xfrm>
            <a:off x="8165592" y="1618488"/>
            <a:ext cx="502920" cy="502920"/>
          </a:xfrm>
          <a:prstGeom prst="ellipse">
            <a:avLst/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9" name="Text 17"/>
          <p:cNvSpPr/>
          <p:nvPr/>
        </p:nvSpPr>
        <p:spPr>
          <a:xfrm>
            <a:off x="8165592" y="1709928"/>
            <a:ext cx="502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8805672" y="1581912"/>
            <a:ext cx="251460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Sullivan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8805672" y="1984248"/>
            <a:ext cx="2514600" cy="81381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Cultural capital affected GCSE results, but did not fully explain class differences in achievement.</a:t>
            </a:r>
            <a:endParaRPr lang="en-US" sz="1250" dirty="0"/>
          </a:p>
        </p:txBody>
      </p:sp>
      <p:sp>
        <p:nvSpPr>
          <p:cNvPr id="22" name="Shape 20"/>
          <p:cNvSpPr/>
          <p:nvPr/>
        </p:nvSpPr>
        <p:spPr>
          <a:xfrm>
            <a:off x="1097280" y="3520440"/>
            <a:ext cx="9966960" cy="2011680"/>
          </a:xfrm>
          <a:prstGeom prst="roundRect">
            <a:avLst>
              <a:gd name="adj" fmla="val 3636"/>
            </a:avLst>
          </a:prstGeom>
          <a:solidFill>
            <a:srgbClr val="FFFFFF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3" name="Text 21"/>
          <p:cNvSpPr/>
          <p:nvPr/>
        </p:nvSpPr>
        <p:spPr>
          <a:xfrm>
            <a:off x="1298448" y="3685032"/>
            <a:ext cx="956462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Evaluation points to draw out</a:t>
            </a:r>
            <a:endParaRPr lang="en-US" sz="2200" dirty="0"/>
          </a:p>
        </p:txBody>
      </p:sp>
      <p:sp>
        <p:nvSpPr>
          <p:cNvPr id="24" name="Text 22"/>
          <p:cNvSpPr/>
          <p:nvPr/>
        </p:nvSpPr>
        <p:spPr>
          <a:xfrm>
            <a:off x="1399032" y="4160520"/>
            <a:ext cx="9464040" cy="12344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rPr lang="en-US" sz="180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Cultural capital matters, but it is not the only factor.</a:t>
            </a:r>
            <a:endParaRPr lang="en-US" sz="1800" dirty="0"/>
          </a:p>
          <a:p>
            <a:r>
              <a:rPr lang="en-US" sz="180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Material factors, school processes and labelling may also matter.</a:t>
            </a:r>
            <a:endParaRPr lang="en-US" sz="1800" dirty="0"/>
          </a:p>
          <a:p>
            <a:r>
              <a:rPr lang="en-US" sz="180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Gender, ethnicity, parental income and wider inequalities can shape achievement.</a:t>
            </a:r>
            <a:endParaRPr lang="en-US" sz="1800" dirty="0"/>
          </a:p>
          <a:p>
            <a:r>
              <a:rPr lang="en-US" sz="180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Popular and digital culture can also carry skill, knowledge and identity.</a:t>
            </a:r>
            <a:endParaRPr lang="en-US" sz="1800" dirty="0"/>
          </a:p>
        </p:txBody>
      </p:sp>
      <p:sp>
        <p:nvSpPr>
          <p:cNvPr id="25" name="Text 23"/>
          <p:cNvSpPr/>
          <p:nvPr/>
        </p:nvSpPr>
        <p:spPr>
          <a:xfrm>
            <a:off x="411480" y="6547104"/>
            <a:ext cx="9601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Cultural Capital Questionnaire | Alice Sullivan | AQA Sociology</a:t>
            </a:r>
            <a:endParaRPr lang="en-US" sz="850" dirty="0"/>
          </a:p>
        </p:txBody>
      </p:sp>
      <p:sp>
        <p:nvSpPr>
          <p:cNvPr id="26" name="Text 24"/>
          <p:cNvSpPr/>
          <p:nvPr/>
        </p:nvSpPr>
        <p:spPr>
          <a:xfrm>
            <a:off x="10195560" y="6528816"/>
            <a:ext cx="1554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Sociology Guy</a:t>
            </a:r>
            <a:endParaRPr lang="en-US" sz="85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EE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EF6FE"/>
          </a:solidFill>
          <a:ln w="12700">
            <a:solidFill>
              <a:srgbClr val="EEF6F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502920" y="320040"/>
            <a:ext cx="8778240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Discussion questions</a:t>
            </a:r>
            <a:endParaRPr lang="en-US" sz="2900" dirty="0"/>
          </a:p>
        </p:txBody>
      </p:sp>
      <p:sp>
        <p:nvSpPr>
          <p:cNvPr id="5" name="Text 3"/>
          <p:cNvSpPr/>
          <p:nvPr/>
        </p:nvSpPr>
        <p:spPr>
          <a:xfrm>
            <a:off x="530352" y="877824"/>
            <a:ext cx="8138160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i="1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Move from personal scores to sociological analysis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502920" y="1207008"/>
            <a:ext cx="1508760" cy="0"/>
          </a:xfrm>
          <a:prstGeom prst="line">
            <a:avLst/>
          </a:prstGeom>
          <a:noFill/>
          <a:ln w="38100">
            <a:solidFill>
              <a:srgbClr val="F2B83A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640080" y="1417320"/>
            <a:ext cx="5440680" cy="4434840"/>
          </a:xfrm>
          <a:prstGeom prst="roundRect">
            <a:avLst>
              <a:gd name="adj" fmla="val 1649"/>
            </a:avLst>
          </a:prstGeom>
          <a:solidFill>
            <a:srgbClr val="FFFFFF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841248" y="1581912"/>
            <a:ext cx="5038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School and exams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941832" y="2057400"/>
            <a:ext cx="4937760" cy="36576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rPr lang="en-US" sz="165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Which questions seemed most linked to school success?</a:t>
            </a:r>
            <a:endParaRPr lang="en-US" sz="1650" dirty="0"/>
          </a:p>
          <a:p>
            <a:r>
              <a:rPr lang="en-US" sz="165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Are schools more likely to reward reading and academic vocabulary than digital or popular culture?</a:t>
            </a:r>
            <a:endParaRPr lang="en-US" sz="1650" dirty="0"/>
          </a:p>
          <a:p>
            <a:r>
              <a:rPr lang="en-US" sz="165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How might cultural capital help students in exams?</a:t>
            </a:r>
            <a:endParaRPr lang="en-US" sz="1650" dirty="0"/>
          </a:p>
          <a:p>
            <a:r>
              <a:rPr lang="en-US" sz="165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How might it help in interviews, university applications or employment?</a:t>
            </a:r>
            <a:endParaRPr lang="en-US" sz="1650" dirty="0"/>
          </a:p>
          <a:p>
            <a:r>
              <a:rPr lang="en-US" sz="165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What other factors might explain achievement?</a:t>
            </a:r>
            <a:endParaRPr lang="en-US" sz="1650" dirty="0"/>
          </a:p>
        </p:txBody>
      </p:sp>
      <p:sp>
        <p:nvSpPr>
          <p:cNvPr id="10" name="Shape 8"/>
          <p:cNvSpPr/>
          <p:nvPr/>
        </p:nvSpPr>
        <p:spPr>
          <a:xfrm>
            <a:off x="6263640" y="1417320"/>
            <a:ext cx="5440680" cy="4434840"/>
          </a:xfrm>
          <a:prstGeom prst="roundRect">
            <a:avLst>
              <a:gd name="adj" fmla="val 1649"/>
            </a:avLst>
          </a:prstGeom>
          <a:solidFill>
            <a:srgbClr val="FFF4D7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9"/>
          <p:cNvSpPr/>
          <p:nvPr/>
        </p:nvSpPr>
        <p:spPr>
          <a:xfrm>
            <a:off x="6464808" y="1581912"/>
            <a:ext cx="50383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Culture and power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6565392" y="2057400"/>
            <a:ext cx="4937760" cy="36576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rPr lang="en-US" sz="165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Which questions involved valuable knowledge that schools may ignore?</a:t>
            </a:r>
            <a:endParaRPr lang="en-US" sz="1650" dirty="0"/>
          </a:p>
          <a:p>
            <a:r>
              <a:rPr lang="en-US" sz="165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Does this questionnaire risk treating middle-class culture as superior?</a:t>
            </a:r>
            <a:endParaRPr lang="en-US" sz="1650" dirty="0"/>
          </a:p>
          <a:p>
            <a:r>
              <a:rPr lang="en-US" sz="165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How could popular culture, online culture or youth culture also be cultural capital?</a:t>
            </a:r>
            <a:endParaRPr lang="en-US" sz="1650" dirty="0"/>
          </a:p>
          <a:p>
            <a:r>
              <a:rPr lang="en-US" sz="165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Why does Sullivan’s research support Bourdieu?</a:t>
            </a:r>
            <a:endParaRPr lang="en-US" sz="1650" dirty="0"/>
          </a:p>
          <a:p>
            <a:r>
              <a:rPr lang="en-US" sz="165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Why does Sullivan’s research also limit Bourdieu’s argument?</a:t>
            </a:r>
            <a:endParaRPr lang="en-US" sz="1650" dirty="0"/>
          </a:p>
        </p:txBody>
      </p:sp>
      <p:sp>
        <p:nvSpPr>
          <p:cNvPr id="13" name="Text 11"/>
          <p:cNvSpPr/>
          <p:nvPr/>
        </p:nvSpPr>
        <p:spPr>
          <a:xfrm>
            <a:off x="411480" y="6547104"/>
            <a:ext cx="9601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Cultural Capital Questionnaire | Alice Sullivan | AQA Sociology</a:t>
            </a:r>
            <a:endParaRPr lang="en-US" sz="850" dirty="0"/>
          </a:p>
        </p:txBody>
      </p:sp>
      <p:sp>
        <p:nvSpPr>
          <p:cNvPr id="14" name="Text 12"/>
          <p:cNvSpPr/>
          <p:nvPr/>
        </p:nvSpPr>
        <p:spPr>
          <a:xfrm>
            <a:off x="10195560" y="6528816"/>
            <a:ext cx="1554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Sociology Guy</a:t>
            </a:r>
            <a:endParaRPr lang="en-US" sz="8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EE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EF6FE"/>
          </a:solidFill>
          <a:ln w="12700">
            <a:solidFill>
              <a:srgbClr val="EEF6F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502920" y="320040"/>
            <a:ext cx="8778240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Optional written task</a:t>
            </a:r>
            <a:endParaRPr lang="en-US" sz="2900" dirty="0"/>
          </a:p>
        </p:txBody>
      </p:sp>
      <p:sp>
        <p:nvSpPr>
          <p:cNvPr id="5" name="Text 3"/>
          <p:cNvSpPr/>
          <p:nvPr/>
        </p:nvSpPr>
        <p:spPr>
          <a:xfrm>
            <a:off x="530352" y="877824"/>
            <a:ext cx="8138160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i="1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AQA-style paragraph practice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502920" y="1207008"/>
            <a:ext cx="1508760" cy="0"/>
          </a:xfrm>
          <a:prstGeom prst="line">
            <a:avLst/>
          </a:prstGeom>
          <a:noFill/>
          <a:ln w="38100">
            <a:solidFill>
              <a:srgbClr val="F2B83A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822960" y="1417320"/>
            <a:ext cx="10561320" cy="914400"/>
          </a:xfrm>
          <a:prstGeom prst="roundRect">
            <a:avLst>
              <a:gd name="adj" fmla="val 9000"/>
            </a:avLst>
          </a:prstGeom>
          <a:solidFill>
            <a:srgbClr val="173B63"/>
          </a:solidFill>
          <a:ln w="12700">
            <a:solidFill>
              <a:srgbClr val="173B63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987552" y="1536192"/>
            <a:ext cx="10232136" cy="67665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1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Write one paragraph answering: “Using the idea of cultural capital, explain one way in which social class may affect educational achievement.”</a:t>
            </a:r>
            <a:endParaRPr lang="en-US" sz="2100" dirty="0"/>
          </a:p>
        </p:txBody>
      </p:sp>
      <p:sp>
        <p:nvSpPr>
          <p:cNvPr id="9" name="Shape 7"/>
          <p:cNvSpPr/>
          <p:nvPr/>
        </p:nvSpPr>
        <p:spPr>
          <a:xfrm>
            <a:off x="1097280" y="2834640"/>
            <a:ext cx="9966960" cy="2651760"/>
          </a:xfrm>
          <a:prstGeom prst="roundRect">
            <a:avLst>
              <a:gd name="adj" fmla="val 2759"/>
            </a:avLst>
          </a:prstGeom>
          <a:solidFill>
            <a:srgbClr val="FFFFFF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0" name="Text 8"/>
          <p:cNvSpPr/>
          <p:nvPr/>
        </p:nvSpPr>
        <p:spPr>
          <a:xfrm>
            <a:off x="1298448" y="2999232"/>
            <a:ext cx="956462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Sentence starters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399032" y="3474720"/>
            <a:ext cx="9464040" cy="18745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rPr lang="en-US" sz="17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One way social class may affect educational achievement is through cultural capital. Cultural capital means…</a:t>
            </a:r>
            <a:endParaRPr lang="en-US" sz="1720" dirty="0"/>
          </a:p>
          <a:p>
            <a:r>
              <a:rPr lang="en-US" sz="17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Bourdieu argued that…</a:t>
            </a:r>
            <a:endParaRPr lang="en-US" sz="1720" dirty="0"/>
          </a:p>
          <a:p>
            <a:r>
              <a:rPr lang="en-US" sz="17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Alice Sullivan’s research supports this because…</a:t>
            </a:r>
            <a:endParaRPr lang="en-US" sz="1720" dirty="0"/>
          </a:p>
          <a:p>
            <a:r>
              <a:rPr lang="en-US" sz="17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This may give some students an advantage because…</a:t>
            </a:r>
            <a:endParaRPr lang="en-US" sz="1720" dirty="0"/>
          </a:p>
          <a:p>
            <a:r>
              <a:rPr lang="en-US" sz="17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However, cultural capital may not fully explain achievement because…</a:t>
            </a:r>
            <a:endParaRPr lang="en-US" sz="1720" dirty="0"/>
          </a:p>
        </p:txBody>
      </p:sp>
      <p:sp>
        <p:nvSpPr>
          <p:cNvPr id="12" name="Text 10"/>
          <p:cNvSpPr/>
          <p:nvPr/>
        </p:nvSpPr>
        <p:spPr>
          <a:xfrm>
            <a:off x="411480" y="6547104"/>
            <a:ext cx="9601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Cultural Capital Questionnaire | Alice Sullivan | AQA Sociology</a:t>
            </a:r>
            <a:endParaRPr lang="en-US" sz="850" dirty="0"/>
          </a:p>
        </p:txBody>
      </p:sp>
      <p:sp>
        <p:nvSpPr>
          <p:cNvPr id="13" name="Text 11"/>
          <p:cNvSpPr/>
          <p:nvPr/>
        </p:nvSpPr>
        <p:spPr>
          <a:xfrm>
            <a:off x="10195560" y="6528816"/>
            <a:ext cx="1554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Sociology Guy</a:t>
            </a:r>
            <a:endParaRPr lang="en-US" sz="85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173B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31520" y="685800"/>
            <a:ext cx="10698480" cy="5486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3800" b="1" dirty="0">
                <a:solidFill>
                  <a:srgbClr val="FFFFFF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Final sociology takeaway</a:t>
            </a:r>
            <a:endParaRPr lang="en-US" sz="3800" dirty="0"/>
          </a:p>
        </p:txBody>
      </p:sp>
      <p:sp>
        <p:nvSpPr>
          <p:cNvPr id="3" name="Shape 1"/>
          <p:cNvSpPr/>
          <p:nvPr/>
        </p:nvSpPr>
        <p:spPr>
          <a:xfrm>
            <a:off x="1051560" y="1828800"/>
            <a:ext cx="10058400" cy="2240280"/>
          </a:xfrm>
          <a:prstGeom prst="roundRect">
            <a:avLst>
              <a:gd name="adj" fmla="val 4898"/>
            </a:avLst>
          </a:prstGeom>
          <a:solidFill>
            <a:srgbClr val="FFFFFF"/>
          </a:solidFill>
          <a:ln w="25400">
            <a:solidFill>
              <a:srgbClr val="F2B83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1600200" y="2240280"/>
            <a:ext cx="8961120" cy="68580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Schools do not just assess knowledge. They may also reward particular ways of speaking, reading, writing, behaving and recognising culture.</a:t>
            </a:r>
            <a:endParaRPr lang="en-US" sz="2400" dirty="0"/>
          </a:p>
        </p:txBody>
      </p:sp>
      <p:sp>
        <p:nvSpPr>
          <p:cNvPr id="5" name="Text 3"/>
          <p:cNvSpPr/>
          <p:nvPr/>
        </p:nvSpPr>
        <p:spPr>
          <a:xfrm>
            <a:off x="1600200" y="3127248"/>
            <a:ext cx="8961120" cy="50292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85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sociological question is not “Who has culture?”</a:t>
            </a:r>
            <a:endParaRPr lang="en-US" sz="1850" dirty="0"/>
          </a:p>
          <a:p>
            <a:pPr marL="0" indent="0" algn="ctr">
              <a:buNone/>
            </a:pPr>
            <a:r>
              <a:rPr lang="en-US" sz="185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It is: “Whose culture gets recognised as valuable?”</a:t>
            </a:r>
            <a:endParaRPr lang="en-US" sz="1850" dirty="0"/>
          </a:p>
        </p:txBody>
      </p:sp>
      <p:sp>
        <p:nvSpPr>
          <p:cNvPr id="6" name="Text 4"/>
          <p:cNvSpPr/>
          <p:nvPr/>
        </p:nvSpPr>
        <p:spPr>
          <a:xfrm>
            <a:off x="1508760" y="5074920"/>
            <a:ext cx="9144000" cy="3657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F2B83A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Connect to: Bourdieu | Sullivan | Social class | Educational achievement | Evaluation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EF6FE"/>
          </a:solidFill>
          <a:ln w="12700">
            <a:solidFill>
              <a:srgbClr val="EEF6F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502920" y="320040"/>
            <a:ext cx="8778240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Alice Sullivan’s research: the core idea</a:t>
            </a:r>
            <a:endParaRPr lang="en-US" sz="2900" dirty="0"/>
          </a:p>
        </p:txBody>
      </p:sp>
      <p:sp>
        <p:nvSpPr>
          <p:cNvPr id="5" name="Text 3"/>
          <p:cNvSpPr/>
          <p:nvPr/>
        </p:nvSpPr>
        <p:spPr>
          <a:xfrm>
            <a:off x="530352" y="877824"/>
            <a:ext cx="8138160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i="1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Cultural capital and educational attainment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502920" y="1207008"/>
            <a:ext cx="1508760" cy="0"/>
          </a:xfrm>
          <a:prstGeom prst="line">
            <a:avLst/>
          </a:prstGeom>
          <a:noFill/>
          <a:ln w="38100">
            <a:solidFill>
              <a:srgbClr val="F2B83A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640080" y="1417320"/>
            <a:ext cx="5394960" cy="1234440"/>
          </a:xfrm>
          <a:prstGeom prst="roundRect">
            <a:avLst>
              <a:gd name="adj" fmla="val 5185"/>
            </a:avLst>
          </a:prstGeom>
          <a:solidFill>
            <a:srgbClr val="FFFFFF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Shape 6"/>
          <p:cNvSpPr/>
          <p:nvPr/>
        </p:nvSpPr>
        <p:spPr>
          <a:xfrm>
            <a:off x="804672" y="1618488"/>
            <a:ext cx="502920" cy="502920"/>
          </a:xfrm>
          <a:prstGeom prst="ellipse">
            <a:avLst/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7"/>
          <p:cNvSpPr/>
          <p:nvPr/>
        </p:nvSpPr>
        <p:spPr>
          <a:xfrm>
            <a:off x="804672" y="1709928"/>
            <a:ext cx="502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444752" y="1581912"/>
            <a:ext cx="438912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Sullivan explored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444752" y="1984248"/>
            <a:ext cx="4389120" cy="53949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Whether access to certain forms of cultural knowledge, reading habits, vocabulary and cultural participation was linked to higher educational achievement.</a:t>
            </a:r>
            <a:endParaRPr lang="en-US" sz="1250" dirty="0"/>
          </a:p>
        </p:txBody>
      </p:sp>
      <p:sp>
        <p:nvSpPr>
          <p:cNvPr id="12" name="Shape 10"/>
          <p:cNvSpPr/>
          <p:nvPr/>
        </p:nvSpPr>
        <p:spPr>
          <a:xfrm>
            <a:off x="6263640" y="1417320"/>
            <a:ext cx="5285232" cy="1234440"/>
          </a:xfrm>
          <a:prstGeom prst="roundRect">
            <a:avLst>
              <a:gd name="adj" fmla="val 5185"/>
            </a:avLst>
          </a:prstGeom>
          <a:solidFill>
            <a:srgbClr val="FFFFFF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Shape 11"/>
          <p:cNvSpPr/>
          <p:nvPr/>
        </p:nvSpPr>
        <p:spPr>
          <a:xfrm>
            <a:off x="6428232" y="1618488"/>
            <a:ext cx="502920" cy="502920"/>
          </a:xfrm>
          <a:prstGeom prst="ellipse">
            <a:avLst/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6428232" y="1709928"/>
            <a:ext cx="502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7068312" y="1581912"/>
            <a:ext cx="4279392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she measured it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7068312" y="1984248"/>
            <a:ext cx="4279392" cy="53949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Pupils were asked about reading, cultural activities, television habits, vocabulary and knowledge of cultural figures.</a:t>
            </a:r>
            <a:endParaRPr lang="en-US" sz="1250" dirty="0"/>
          </a:p>
        </p:txBody>
      </p:sp>
      <p:sp>
        <p:nvSpPr>
          <p:cNvPr id="17" name="Shape 15"/>
          <p:cNvSpPr/>
          <p:nvPr/>
        </p:nvSpPr>
        <p:spPr>
          <a:xfrm>
            <a:off x="640080" y="3063240"/>
            <a:ext cx="5394960" cy="1234440"/>
          </a:xfrm>
          <a:prstGeom prst="roundRect">
            <a:avLst>
              <a:gd name="adj" fmla="val 5185"/>
            </a:avLst>
          </a:prstGeom>
          <a:solidFill>
            <a:srgbClr val="FFF4D7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Shape 16"/>
          <p:cNvSpPr/>
          <p:nvPr/>
        </p:nvSpPr>
        <p:spPr>
          <a:xfrm>
            <a:off x="804672" y="3264408"/>
            <a:ext cx="502920" cy="502920"/>
          </a:xfrm>
          <a:prstGeom prst="ellipse">
            <a:avLst/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9" name="Text 17"/>
          <p:cNvSpPr/>
          <p:nvPr/>
        </p:nvSpPr>
        <p:spPr>
          <a:xfrm>
            <a:off x="804672" y="3355848"/>
            <a:ext cx="502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1444752" y="3227832"/>
            <a:ext cx="438912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What she found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1444752" y="3630168"/>
            <a:ext cx="4389120" cy="53949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Cultural capital had a significant effect on GCSE results, but did not fully explain class differences in achievement.</a:t>
            </a:r>
            <a:endParaRPr lang="en-US" sz="1250" dirty="0"/>
          </a:p>
        </p:txBody>
      </p:sp>
      <p:sp>
        <p:nvSpPr>
          <p:cNvPr id="22" name="Shape 20"/>
          <p:cNvSpPr/>
          <p:nvPr/>
        </p:nvSpPr>
        <p:spPr>
          <a:xfrm>
            <a:off x="6263640" y="3063240"/>
            <a:ext cx="5285232" cy="1234440"/>
          </a:xfrm>
          <a:prstGeom prst="roundRect">
            <a:avLst>
              <a:gd name="adj" fmla="val 5185"/>
            </a:avLst>
          </a:prstGeom>
          <a:solidFill>
            <a:srgbClr val="DCECFB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3" name="Shape 21"/>
          <p:cNvSpPr/>
          <p:nvPr/>
        </p:nvSpPr>
        <p:spPr>
          <a:xfrm>
            <a:off x="6428232" y="3264408"/>
            <a:ext cx="502920" cy="502920"/>
          </a:xfrm>
          <a:prstGeom prst="ellipse">
            <a:avLst/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4" name="Text 22"/>
          <p:cNvSpPr/>
          <p:nvPr/>
        </p:nvSpPr>
        <p:spPr>
          <a:xfrm>
            <a:off x="6428232" y="3355848"/>
            <a:ext cx="502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7068312" y="3227832"/>
            <a:ext cx="4279392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Why it matters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7068312" y="3630168"/>
            <a:ext cx="4279392" cy="53949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study supports Bourdieu, while also giving students evaluation: cultural capital matters, but it is not the whole explanation.</a:t>
            </a:r>
            <a:endParaRPr lang="en-US" sz="1250" dirty="0"/>
          </a:p>
        </p:txBody>
      </p:sp>
      <p:sp>
        <p:nvSpPr>
          <p:cNvPr id="27" name="Shape 25"/>
          <p:cNvSpPr/>
          <p:nvPr/>
        </p:nvSpPr>
        <p:spPr>
          <a:xfrm>
            <a:off x="1005840" y="4983480"/>
            <a:ext cx="10149840" cy="594360"/>
          </a:xfrm>
          <a:prstGeom prst="roundRect">
            <a:avLst>
              <a:gd name="adj" fmla="val 13846"/>
            </a:avLst>
          </a:prstGeom>
          <a:solidFill>
            <a:srgbClr val="173B63"/>
          </a:solidFill>
          <a:ln w="12700">
            <a:solidFill>
              <a:srgbClr val="173B63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8" name="Text 26"/>
          <p:cNvSpPr/>
          <p:nvPr/>
        </p:nvSpPr>
        <p:spPr>
          <a:xfrm>
            <a:off x="1170432" y="5102352"/>
            <a:ext cx="9820656" cy="35661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7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Exam link: useful for AQA Education essays on social class, external factors, cultural deprivation/capital and social reproduction.</a:t>
            </a:r>
            <a:endParaRPr lang="en-US" sz="1700" dirty="0"/>
          </a:p>
        </p:txBody>
      </p:sp>
      <p:sp>
        <p:nvSpPr>
          <p:cNvPr id="29" name="Text 27"/>
          <p:cNvSpPr/>
          <p:nvPr/>
        </p:nvSpPr>
        <p:spPr>
          <a:xfrm>
            <a:off x="411480" y="6547104"/>
            <a:ext cx="9601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Cultural Capital Questionnaire | Alice Sullivan | AQA Sociology</a:t>
            </a:r>
            <a:endParaRPr lang="en-US" sz="850" dirty="0"/>
          </a:p>
        </p:txBody>
      </p:sp>
      <p:sp>
        <p:nvSpPr>
          <p:cNvPr id="30" name="Text 28"/>
          <p:cNvSpPr/>
          <p:nvPr/>
        </p:nvSpPr>
        <p:spPr>
          <a:xfrm>
            <a:off x="10195560" y="6528816"/>
            <a:ext cx="1554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Sociology Guy</a:t>
            </a:r>
            <a:endParaRPr lang="en-US" sz="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EF6FE"/>
          </a:solidFill>
          <a:ln w="12700">
            <a:solidFill>
              <a:srgbClr val="EEF6F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502920" y="320040"/>
            <a:ext cx="8778240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How to administer the questionnaire</a:t>
            </a:r>
            <a:endParaRPr lang="en-US" sz="2900" dirty="0"/>
          </a:p>
        </p:txBody>
      </p:sp>
      <p:sp>
        <p:nvSpPr>
          <p:cNvPr id="5" name="Text 3"/>
          <p:cNvSpPr/>
          <p:nvPr/>
        </p:nvSpPr>
        <p:spPr>
          <a:xfrm>
            <a:off x="530352" y="877824"/>
            <a:ext cx="8138160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i="1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15–20 minute individual activity followed by class discussion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502920" y="1207008"/>
            <a:ext cx="1508760" cy="0"/>
          </a:xfrm>
          <a:prstGeom prst="line">
            <a:avLst/>
          </a:prstGeom>
          <a:noFill/>
          <a:ln w="38100">
            <a:solidFill>
              <a:srgbClr val="F2B83A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594360" y="1417320"/>
            <a:ext cx="3566160" cy="1463040"/>
          </a:xfrm>
          <a:prstGeom prst="roundRect">
            <a:avLst>
              <a:gd name="adj" fmla="val 4375"/>
            </a:avLst>
          </a:prstGeom>
          <a:solidFill>
            <a:srgbClr val="FFFFFF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Shape 6"/>
          <p:cNvSpPr/>
          <p:nvPr/>
        </p:nvSpPr>
        <p:spPr>
          <a:xfrm>
            <a:off x="758952" y="1618488"/>
            <a:ext cx="502920" cy="502920"/>
          </a:xfrm>
          <a:prstGeom prst="ellipse">
            <a:avLst/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7"/>
          <p:cNvSpPr/>
          <p:nvPr/>
        </p:nvSpPr>
        <p:spPr>
          <a:xfrm>
            <a:off x="758952" y="1709928"/>
            <a:ext cx="502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399032" y="1581912"/>
            <a:ext cx="256032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Set the tone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399032" y="1984248"/>
            <a:ext cx="2560320" cy="76809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Explain that the questionnaire can be anonymous and that the purpose is sociological reflection, not judgement.</a:t>
            </a:r>
            <a:endParaRPr lang="en-US" sz="1250" dirty="0"/>
          </a:p>
        </p:txBody>
      </p:sp>
      <p:sp>
        <p:nvSpPr>
          <p:cNvPr id="12" name="Shape 10"/>
          <p:cNvSpPr/>
          <p:nvPr/>
        </p:nvSpPr>
        <p:spPr>
          <a:xfrm>
            <a:off x="4315968" y="1417320"/>
            <a:ext cx="3566160" cy="1463040"/>
          </a:xfrm>
          <a:prstGeom prst="roundRect">
            <a:avLst>
              <a:gd name="adj" fmla="val 4375"/>
            </a:avLst>
          </a:prstGeom>
          <a:solidFill>
            <a:srgbClr val="FFFFFF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Shape 11"/>
          <p:cNvSpPr/>
          <p:nvPr/>
        </p:nvSpPr>
        <p:spPr>
          <a:xfrm>
            <a:off x="4480560" y="1618488"/>
            <a:ext cx="502920" cy="502920"/>
          </a:xfrm>
          <a:prstGeom prst="ellipse">
            <a:avLst/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4480560" y="1709928"/>
            <a:ext cx="502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5120640" y="1581912"/>
            <a:ext cx="256032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Complete individually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5120640" y="1984248"/>
            <a:ext cx="2560320" cy="76809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Give students around 15–20 minutes. They should answer honestly rather than trying to guess the “right” answer.</a:t>
            </a:r>
            <a:endParaRPr lang="en-US" sz="1250" dirty="0"/>
          </a:p>
        </p:txBody>
      </p:sp>
      <p:sp>
        <p:nvSpPr>
          <p:cNvPr id="17" name="Shape 15"/>
          <p:cNvSpPr/>
          <p:nvPr/>
        </p:nvSpPr>
        <p:spPr>
          <a:xfrm>
            <a:off x="8046720" y="1417320"/>
            <a:ext cx="3566160" cy="1463040"/>
          </a:xfrm>
          <a:prstGeom prst="roundRect">
            <a:avLst>
              <a:gd name="adj" fmla="val 4375"/>
            </a:avLst>
          </a:prstGeom>
          <a:solidFill>
            <a:srgbClr val="FFFFFF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Shape 16"/>
          <p:cNvSpPr/>
          <p:nvPr/>
        </p:nvSpPr>
        <p:spPr>
          <a:xfrm>
            <a:off x="8211312" y="1618488"/>
            <a:ext cx="502920" cy="502920"/>
          </a:xfrm>
          <a:prstGeom prst="ellipse">
            <a:avLst/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9" name="Text 17"/>
          <p:cNvSpPr/>
          <p:nvPr/>
        </p:nvSpPr>
        <p:spPr>
          <a:xfrm>
            <a:off x="8211312" y="1709928"/>
            <a:ext cx="502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8851392" y="1581912"/>
            <a:ext cx="256032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Score sensitively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8851392" y="1984248"/>
            <a:ext cx="2560320" cy="76809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Students calculate their own score. Teachers may collect anonymous class totals, but avoid ranking students.</a:t>
            </a:r>
            <a:endParaRPr lang="en-US" sz="1250" dirty="0"/>
          </a:p>
        </p:txBody>
      </p:sp>
      <p:sp>
        <p:nvSpPr>
          <p:cNvPr id="22" name="Shape 20"/>
          <p:cNvSpPr/>
          <p:nvPr/>
        </p:nvSpPr>
        <p:spPr>
          <a:xfrm>
            <a:off x="914400" y="3429000"/>
            <a:ext cx="10241280" cy="2057400"/>
          </a:xfrm>
          <a:prstGeom prst="roundRect">
            <a:avLst>
              <a:gd name="adj" fmla="val 3556"/>
            </a:avLst>
          </a:prstGeom>
          <a:solidFill>
            <a:srgbClr val="FFF4D7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3" name="Text 21"/>
          <p:cNvSpPr/>
          <p:nvPr/>
        </p:nvSpPr>
        <p:spPr>
          <a:xfrm>
            <a:off x="1115568" y="3593592"/>
            <a:ext cx="9838944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1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Before they begin, explain:</a:t>
            </a:r>
            <a:endParaRPr lang="en-US" sz="2100" dirty="0"/>
          </a:p>
        </p:txBody>
      </p:sp>
      <p:sp>
        <p:nvSpPr>
          <p:cNvPr id="24" name="Text 22"/>
          <p:cNvSpPr/>
          <p:nvPr/>
        </p:nvSpPr>
        <p:spPr>
          <a:xfrm>
            <a:off x="1216152" y="4069080"/>
            <a:ext cx="9738360" cy="128016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r>
              <a:rPr lang="en-US" sz="170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There are no “good” or “bad” scores.</a:t>
            </a:r>
            <a:endParaRPr lang="en-US" sz="1700" dirty="0"/>
          </a:p>
          <a:p>
            <a:r>
              <a:rPr lang="en-US" sz="170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lower score does not mean someone lacks culture.</a:t>
            </a:r>
            <a:endParaRPr lang="en-US" sz="1700" dirty="0"/>
          </a:p>
          <a:p>
            <a:r>
              <a:rPr lang="en-US" sz="170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activity is about which forms of culture schools may recognise.</a:t>
            </a:r>
            <a:endParaRPr lang="en-US" sz="1700" dirty="0"/>
          </a:p>
          <a:p>
            <a:r>
              <a:rPr lang="en-US" sz="170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Use the scores to link to Bourdieu, Sullivan and educational inequality.</a:t>
            </a:r>
            <a:endParaRPr lang="en-US" sz="1700" dirty="0"/>
          </a:p>
        </p:txBody>
      </p:sp>
      <p:sp>
        <p:nvSpPr>
          <p:cNvPr id="25" name="Text 23"/>
          <p:cNvSpPr/>
          <p:nvPr/>
        </p:nvSpPr>
        <p:spPr>
          <a:xfrm>
            <a:off x="411480" y="6547104"/>
            <a:ext cx="9601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Cultural Capital Questionnaire | Alice Sullivan | AQA Sociology</a:t>
            </a:r>
            <a:endParaRPr lang="en-US" sz="850" dirty="0"/>
          </a:p>
        </p:txBody>
      </p:sp>
      <p:sp>
        <p:nvSpPr>
          <p:cNvPr id="26" name="Text 24"/>
          <p:cNvSpPr/>
          <p:nvPr/>
        </p:nvSpPr>
        <p:spPr>
          <a:xfrm>
            <a:off x="10195560" y="6528816"/>
            <a:ext cx="1554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Sociology Guy</a:t>
            </a:r>
            <a:endParaRPr lang="en-US" sz="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EF6FE"/>
          </a:solidFill>
          <a:ln w="12700">
            <a:solidFill>
              <a:srgbClr val="EEF6F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502920" y="320040"/>
            <a:ext cx="8778240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Part 1: response scale</a:t>
            </a:r>
            <a:endParaRPr lang="en-US" sz="2900" dirty="0"/>
          </a:p>
        </p:txBody>
      </p:sp>
      <p:sp>
        <p:nvSpPr>
          <p:cNvPr id="5" name="Text 3"/>
          <p:cNvSpPr/>
          <p:nvPr/>
        </p:nvSpPr>
        <p:spPr>
          <a:xfrm>
            <a:off x="530352" y="877824"/>
            <a:ext cx="8138160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i="1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For each statement, students circle one score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502920" y="1207008"/>
            <a:ext cx="1508760" cy="0"/>
          </a:xfrm>
          <a:prstGeom prst="line">
            <a:avLst/>
          </a:prstGeom>
          <a:noFill/>
          <a:ln w="38100">
            <a:solidFill>
              <a:srgbClr val="F2B83A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685800" y="1600200"/>
            <a:ext cx="2423160" cy="1965960"/>
          </a:xfrm>
          <a:prstGeom prst="roundRect">
            <a:avLst>
              <a:gd name="adj" fmla="val 3256"/>
            </a:avLst>
          </a:prstGeom>
          <a:solidFill>
            <a:srgbClr val="FFFFFF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Shape 6"/>
          <p:cNvSpPr/>
          <p:nvPr/>
        </p:nvSpPr>
        <p:spPr>
          <a:xfrm>
            <a:off x="850392" y="1801368"/>
            <a:ext cx="502920" cy="502920"/>
          </a:xfrm>
          <a:prstGeom prst="ellipse">
            <a:avLst/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 7"/>
          <p:cNvSpPr/>
          <p:nvPr/>
        </p:nvSpPr>
        <p:spPr>
          <a:xfrm>
            <a:off x="850392" y="1892808"/>
            <a:ext cx="502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</a:t>
            </a:r>
            <a:endParaRPr lang="en-US" sz="1400" dirty="0"/>
          </a:p>
        </p:txBody>
      </p:sp>
      <p:sp>
        <p:nvSpPr>
          <p:cNvPr id="10" name="Text 8"/>
          <p:cNvSpPr/>
          <p:nvPr/>
        </p:nvSpPr>
        <p:spPr>
          <a:xfrm>
            <a:off x="1490472" y="1764792"/>
            <a:ext cx="141732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Never or hardly ever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1490472" y="2167128"/>
            <a:ext cx="1417320" cy="127101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This experience is not part of my usual cultural routine.</a:t>
            </a:r>
            <a:endParaRPr lang="en-US" sz="1250" dirty="0"/>
          </a:p>
        </p:txBody>
      </p:sp>
      <p:sp>
        <p:nvSpPr>
          <p:cNvPr id="12" name="Shape 10"/>
          <p:cNvSpPr/>
          <p:nvPr/>
        </p:nvSpPr>
        <p:spPr>
          <a:xfrm>
            <a:off x="3502152" y="1600200"/>
            <a:ext cx="2423160" cy="1965960"/>
          </a:xfrm>
          <a:prstGeom prst="roundRect">
            <a:avLst>
              <a:gd name="adj" fmla="val 3256"/>
            </a:avLst>
          </a:prstGeom>
          <a:solidFill>
            <a:srgbClr val="DCECFB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3" name="Shape 11"/>
          <p:cNvSpPr/>
          <p:nvPr/>
        </p:nvSpPr>
        <p:spPr>
          <a:xfrm>
            <a:off x="3666744" y="1801368"/>
            <a:ext cx="502920" cy="502920"/>
          </a:xfrm>
          <a:prstGeom prst="ellipse">
            <a:avLst/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3666744" y="1892808"/>
            <a:ext cx="502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4306824" y="1764792"/>
            <a:ext cx="141732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Sometimes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4306824" y="2167128"/>
            <a:ext cx="1417320" cy="127101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This is something I do now and again.</a:t>
            </a:r>
            <a:endParaRPr lang="en-US" sz="1250" dirty="0"/>
          </a:p>
        </p:txBody>
      </p:sp>
      <p:sp>
        <p:nvSpPr>
          <p:cNvPr id="17" name="Shape 15"/>
          <p:cNvSpPr/>
          <p:nvPr/>
        </p:nvSpPr>
        <p:spPr>
          <a:xfrm>
            <a:off x="6318504" y="1600200"/>
            <a:ext cx="2423160" cy="1965960"/>
          </a:xfrm>
          <a:prstGeom prst="roundRect">
            <a:avLst>
              <a:gd name="adj" fmla="val 3256"/>
            </a:avLst>
          </a:prstGeom>
          <a:solidFill>
            <a:srgbClr val="FFFFFF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8" name="Shape 16"/>
          <p:cNvSpPr/>
          <p:nvPr/>
        </p:nvSpPr>
        <p:spPr>
          <a:xfrm>
            <a:off x="6483096" y="1801368"/>
            <a:ext cx="502920" cy="502920"/>
          </a:xfrm>
          <a:prstGeom prst="ellipse">
            <a:avLst/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9" name="Text 17"/>
          <p:cNvSpPr/>
          <p:nvPr/>
        </p:nvSpPr>
        <p:spPr>
          <a:xfrm>
            <a:off x="6483096" y="1892808"/>
            <a:ext cx="502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7123176" y="1764792"/>
            <a:ext cx="141732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Often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7123176" y="2167128"/>
            <a:ext cx="1417320" cy="127101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This is something I do regularly.</a:t>
            </a:r>
            <a:endParaRPr lang="en-US" sz="1250" dirty="0"/>
          </a:p>
        </p:txBody>
      </p:sp>
      <p:sp>
        <p:nvSpPr>
          <p:cNvPr id="22" name="Shape 20"/>
          <p:cNvSpPr/>
          <p:nvPr/>
        </p:nvSpPr>
        <p:spPr>
          <a:xfrm>
            <a:off x="9134856" y="1600200"/>
            <a:ext cx="2423160" cy="1965960"/>
          </a:xfrm>
          <a:prstGeom prst="roundRect">
            <a:avLst>
              <a:gd name="adj" fmla="val 3256"/>
            </a:avLst>
          </a:prstGeom>
          <a:solidFill>
            <a:srgbClr val="DCECFB"/>
          </a:solidFill>
          <a:ln w="1270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3" name="Shape 21"/>
          <p:cNvSpPr/>
          <p:nvPr/>
        </p:nvSpPr>
        <p:spPr>
          <a:xfrm>
            <a:off x="9299448" y="1801368"/>
            <a:ext cx="502920" cy="502920"/>
          </a:xfrm>
          <a:prstGeom prst="ellipse">
            <a:avLst/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4" name="Text 22"/>
          <p:cNvSpPr/>
          <p:nvPr/>
        </p:nvSpPr>
        <p:spPr>
          <a:xfrm>
            <a:off x="9299448" y="1892808"/>
            <a:ext cx="50292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</a:t>
            </a:r>
            <a:endParaRPr lang="en-US" sz="1400" dirty="0"/>
          </a:p>
        </p:txBody>
      </p:sp>
      <p:sp>
        <p:nvSpPr>
          <p:cNvPr id="25" name="Text 23"/>
          <p:cNvSpPr/>
          <p:nvPr/>
        </p:nvSpPr>
        <p:spPr>
          <a:xfrm>
            <a:off x="9939528" y="1764792"/>
            <a:ext cx="141732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Very often / part of my normal routine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9939528" y="2167128"/>
            <a:ext cx="1417320" cy="127101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25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This is a normal part of my cultural life.</a:t>
            </a:r>
            <a:endParaRPr lang="en-US" sz="1250" dirty="0"/>
          </a:p>
        </p:txBody>
      </p:sp>
      <p:sp>
        <p:nvSpPr>
          <p:cNvPr id="27" name="Shape 25"/>
          <p:cNvSpPr/>
          <p:nvPr/>
        </p:nvSpPr>
        <p:spPr>
          <a:xfrm>
            <a:off x="1143000" y="4343400"/>
            <a:ext cx="9875520" cy="731520"/>
          </a:xfrm>
          <a:prstGeom prst="roundRect">
            <a:avLst>
              <a:gd name="adj" fmla="val 11250"/>
            </a:avLst>
          </a:prstGeom>
          <a:solidFill>
            <a:srgbClr val="173B63"/>
          </a:solidFill>
          <a:ln w="12700">
            <a:solidFill>
              <a:srgbClr val="173B63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8" name="Text 26"/>
          <p:cNvSpPr/>
          <p:nvPr/>
        </p:nvSpPr>
        <p:spPr>
          <a:xfrm>
            <a:off x="1307592" y="4462272"/>
            <a:ext cx="9546336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100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Maximum score for Part 1: 60 marks. Each section has 5 questions and a maximum of 15 marks.</a:t>
            </a:r>
            <a:endParaRPr lang="en-US" sz="2100" dirty="0"/>
          </a:p>
        </p:txBody>
      </p:sp>
      <p:sp>
        <p:nvSpPr>
          <p:cNvPr id="29" name="Text 27"/>
          <p:cNvSpPr/>
          <p:nvPr/>
        </p:nvSpPr>
        <p:spPr>
          <a:xfrm>
            <a:off x="411480" y="6547104"/>
            <a:ext cx="9601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Cultural Capital Questionnaire | Alice Sullivan | AQA Sociology</a:t>
            </a:r>
            <a:endParaRPr lang="en-US" sz="850" dirty="0"/>
          </a:p>
        </p:txBody>
      </p:sp>
      <p:sp>
        <p:nvSpPr>
          <p:cNvPr id="30" name="Text 28"/>
          <p:cNvSpPr/>
          <p:nvPr/>
        </p:nvSpPr>
        <p:spPr>
          <a:xfrm>
            <a:off x="10195560" y="6528816"/>
            <a:ext cx="1554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Sociology Guy</a:t>
            </a:r>
            <a:endParaRPr lang="en-US" sz="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EF6FE"/>
          </a:solidFill>
          <a:ln w="12700">
            <a:solidFill>
              <a:srgbClr val="EEF6F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502920" y="320040"/>
            <a:ext cx="8778240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Section A: Reading and language</a:t>
            </a:r>
            <a:endParaRPr lang="en-US" sz="2900" dirty="0"/>
          </a:p>
        </p:txBody>
      </p:sp>
      <p:sp>
        <p:nvSpPr>
          <p:cNvPr id="5" name="Text 3"/>
          <p:cNvSpPr/>
          <p:nvPr/>
        </p:nvSpPr>
        <p:spPr>
          <a:xfrm>
            <a:off x="530352" y="877824"/>
            <a:ext cx="8138160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i="1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Language, vocabulary and confidence with texts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502920" y="1207008"/>
            <a:ext cx="1508760" cy="0"/>
          </a:xfrm>
          <a:prstGeom prst="line">
            <a:avLst/>
          </a:prstGeom>
          <a:noFill/>
          <a:ln w="38100">
            <a:solidFill>
              <a:srgbClr val="F2B83A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9646920" y="411480"/>
            <a:ext cx="1508760" cy="347472"/>
          </a:xfrm>
          <a:prstGeom prst="roundRect">
            <a:avLst>
              <a:gd name="adj" fmla="val 23684"/>
            </a:avLst>
          </a:prstGeom>
          <a:solidFill>
            <a:srgbClr val="173B63"/>
          </a:solidFill>
          <a:ln w="12700">
            <a:solidFill>
              <a:srgbClr val="173B6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9756648" y="493776"/>
            <a:ext cx="128930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SECTION A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548640" y="1353312"/>
            <a:ext cx="1088136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Circle one answer for each statement: 0 = never | 1 = sometimes | 2 = often | 3 = very often</a:t>
            </a:r>
            <a:endParaRPr lang="en-US" sz="1320" dirty="0"/>
          </a:p>
        </p:txBody>
      </p:sp>
      <p:sp>
        <p:nvSpPr>
          <p:cNvPr id="10" name="Shape 8"/>
          <p:cNvSpPr/>
          <p:nvPr/>
        </p:nvSpPr>
        <p:spPr>
          <a:xfrm>
            <a:off x="594360" y="1783080"/>
            <a:ext cx="10881360" cy="694944"/>
          </a:xfrm>
          <a:prstGeom prst="roundRect">
            <a:avLst>
              <a:gd name="adj" fmla="val 6579"/>
            </a:avLst>
          </a:prstGeom>
          <a:solidFill>
            <a:srgbClr val="FFFFFF"/>
          </a:solidFill>
          <a:ln w="1016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9"/>
          <p:cNvSpPr/>
          <p:nvPr/>
        </p:nvSpPr>
        <p:spPr>
          <a:xfrm>
            <a:off x="804672" y="1892808"/>
            <a:ext cx="768096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1. I read fiction, non-fiction, biography, journalism or long-form articles outside lessons.</a:t>
            </a:r>
            <a:endParaRPr lang="en-US" sz="1320" dirty="0"/>
          </a:p>
        </p:txBody>
      </p:sp>
      <p:sp>
        <p:nvSpPr>
          <p:cNvPr id="12" name="Text 10"/>
          <p:cNvSpPr/>
          <p:nvPr/>
        </p:nvSpPr>
        <p:spPr>
          <a:xfrm>
            <a:off x="8732520" y="1975104"/>
            <a:ext cx="2103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  /  1  /  2  /  3</a:t>
            </a:r>
            <a:endParaRPr lang="en-US" sz="1500" dirty="0"/>
          </a:p>
        </p:txBody>
      </p:sp>
      <p:sp>
        <p:nvSpPr>
          <p:cNvPr id="13" name="Shape 11"/>
          <p:cNvSpPr/>
          <p:nvPr/>
        </p:nvSpPr>
        <p:spPr>
          <a:xfrm>
            <a:off x="594360" y="2569464"/>
            <a:ext cx="10881360" cy="694944"/>
          </a:xfrm>
          <a:prstGeom prst="roundRect">
            <a:avLst>
              <a:gd name="adj" fmla="val 6579"/>
            </a:avLst>
          </a:prstGeom>
          <a:solidFill>
            <a:srgbClr val="FFFFFF"/>
          </a:solidFill>
          <a:ln w="1016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804672" y="2679192"/>
            <a:ext cx="768096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2. I read books or articles that make me think about society, identity, politics, history or inequality.</a:t>
            </a:r>
            <a:endParaRPr lang="en-US" sz="1320" dirty="0"/>
          </a:p>
        </p:txBody>
      </p:sp>
      <p:sp>
        <p:nvSpPr>
          <p:cNvPr id="15" name="Text 13"/>
          <p:cNvSpPr/>
          <p:nvPr/>
        </p:nvSpPr>
        <p:spPr>
          <a:xfrm>
            <a:off x="8732520" y="2761488"/>
            <a:ext cx="2103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  /  1  /  2  /  3</a:t>
            </a:r>
            <a:endParaRPr lang="en-US" sz="1500" dirty="0"/>
          </a:p>
        </p:txBody>
      </p:sp>
      <p:sp>
        <p:nvSpPr>
          <p:cNvPr id="16" name="Shape 14"/>
          <p:cNvSpPr/>
          <p:nvPr/>
        </p:nvSpPr>
        <p:spPr>
          <a:xfrm>
            <a:off x="594360" y="3355848"/>
            <a:ext cx="10881360" cy="694944"/>
          </a:xfrm>
          <a:prstGeom prst="roundRect">
            <a:avLst>
              <a:gd name="adj" fmla="val 6579"/>
            </a:avLst>
          </a:prstGeom>
          <a:solidFill>
            <a:srgbClr val="FFFFFF"/>
          </a:solidFill>
          <a:ln w="1016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 15"/>
          <p:cNvSpPr/>
          <p:nvPr/>
        </p:nvSpPr>
        <p:spPr>
          <a:xfrm>
            <a:off x="804672" y="3465576"/>
            <a:ext cx="768096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3. I feel confident understanding unfamiliar words or academic vocabulary.</a:t>
            </a:r>
            <a:endParaRPr lang="en-US" sz="1320" dirty="0"/>
          </a:p>
        </p:txBody>
      </p:sp>
      <p:sp>
        <p:nvSpPr>
          <p:cNvPr id="18" name="Text 16"/>
          <p:cNvSpPr/>
          <p:nvPr/>
        </p:nvSpPr>
        <p:spPr>
          <a:xfrm>
            <a:off x="8732520" y="3547872"/>
            <a:ext cx="2103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  /  1  /  2  /  3</a:t>
            </a:r>
            <a:endParaRPr lang="en-US" sz="1500" dirty="0"/>
          </a:p>
        </p:txBody>
      </p:sp>
      <p:sp>
        <p:nvSpPr>
          <p:cNvPr id="19" name="Shape 17"/>
          <p:cNvSpPr/>
          <p:nvPr/>
        </p:nvSpPr>
        <p:spPr>
          <a:xfrm>
            <a:off x="594360" y="4142232"/>
            <a:ext cx="10881360" cy="694944"/>
          </a:xfrm>
          <a:prstGeom prst="roundRect">
            <a:avLst>
              <a:gd name="adj" fmla="val 6579"/>
            </a:avLst>
          </a:prstGeom>
          <a:solidFill>
            <a:srgbClr val="FFFFFF"/>
          </a:solidFill>
          <a:ln w="1016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0" name="Text 18"/>
          <p:cNvSpPr/>
          <p:nvPr/>
        </p:nvSpPr>
        <p:spPr>
          <a:xfrm>
            <a:off x="804672" y="4251960"/>
            <a:ext cx="768096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4. I discuss books, films, news stories, ideas or social issues with friends, family or teachers.</a:t>
            </a:r>
            <a:endParaRPr lang="en-US" sz="1320" dirty="0"/>
          </a:p>
        </p:txBody>
      </p:sp>
      <p:sp>
        <p:nvSpPr>
          <p:cNvPr id="21" name="Text 19"/>
          <p:cNvSpPr/>
          <p:nvPr/>
        </p:nvSpPr>
        <p:spPr>
          <a:xfrm>
            <a:off x="8732520" y="4334256"/>
            <a:ext cx="2103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  /  1  /  2  /  3</a:t>
            </a:r>
            <a:endParaRPr lang="en-US" sz="1500" dirty="0"/>
          </a:p>
        </p:txBody>
      </p:sp>
      <p:sp>
        <p:nvSpPr>
          <p:cNvPr id="22" name="Shape 20"/>
          <p:cNvSpPr/>
          <p:nvPr/>
        </p:nvSpPr>
        <p:spPr>
          <a:xfrm>
            <a:off x="594360" y="4928616"/>
            <a:ext cx="10881360" cy="694944"/>
          </a:xfrm>
          <a:prstGeom prst="roundRect">
            <a:avLst>
              <a:gd name="adj" fmla="val 6579"/>
            </a:avLst>
          </a:prstGeom>
          <a:solidFill>
            <a:srgbClr val="FFFFFF"/>
          </a:solidFill>
          <a:ln w="1016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3" name="Text 21"/>
          <p:cNvSpPr/>
          <p:nvPr/>
        </p:nvSpPr>
        <p:spPr>
          <a:xfrm>
            <a:off x="804672" y="5038344"/>
            <a:ext cx="768096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5. I use libraries, bookshops, e-books, audiobooks or online reading platforms to find new things to read.</a:t>
            </a:r>
            <a:endParaRPr lang="en-US" sz="1320" dirty="0"/>
          </a:p>
        </p:txBody>
      </p:sp>
      <p:sp>
        <p:nvSpPr>
          <p:cNvPr id="24" name="Text 22"/>
          <p:cNvSpPr/>
          <p:nvPr/>
        </p:nvSpPr>
        <p:spPr>
          <a:xfrm>
            <a:off x="8732520" y="5120640"/>
            <a:ext cx="2103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  /  1  /  2  /  3</a:t>
            </a:r>
            <a:endParaRPr lang="en-US" sz="1500" dirty="0"/>
          </a:p>
        </p:txBody>
      </p:sp>
      <p:sp>
        <p:nvSpPr>
          <p:cNvPr id="25" name="Shape 23"/>
          <p:cNvSpPr/>
          <p:nvPr/>
        </p:nvSpPr>
        <p:spPr>
          <a:xfrm>
            <a:off x="7635240" y="5870448"/>
            <a:ext cx="2926080" cy="384048"/>
          </a:xfrm>
          <a:prstGeom prst="roundRect">
            <a:avLst>
              <a:gd name="adj" fmla="val 14286"/>
            </a:avLst>
          </a:prstGeom>
          <a:solidFill>
            <a:srgbClr val="FFF4D7"/>
          </a:solidFill>
          <a:ln w="12700">
            <a:solidFill>
              <a:srgbClr val="F2B83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 24"/>
          <p:cNvSpPr/>
          <p:nvPr/>
        </p:nvSpPr>
        <p:spPr>
          <a:xfrm>
            <a:off x="7863840" y="5971032"/>
            <a:ext cx="24688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 total: ______ / 15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411480" y="6547104"/>
            <a:ext cx="9601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Cultural Capital Questionnaire | Alice Sullivan | AQA Sociology</a:t>
            </a:r>
            <a:endParaRPr lang="en-US" sz="850" dirty="0"/>
          </a:p>
        </p:txBody>
      </p:sp>
      <p:sp>
        <p:nvSpPr>
          <p:cNvPr id="28" name="Text 26"/>
          <p:cNvSpPr/>
          <p:nvPr/>
        </p:nvSpPr>
        <p:spPr>
          <a:xfrm>
            <a:off x="10195560" y="6528816"/>
            <a:ext cx="1554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Sociology Guy</a:t>
            </a:r>
            <a:endParaRPr lang="en-US" sz="8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EF6FE"/>
          </a:solidFill>
          <a:ln w="12700">
            <a:solidFill>
              <a:srgbClr val="EEF6F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502920" y="320040"/>
            <a:ext cx="8778240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Section B: Cultural participation</a:t>
            </a:r>
            <a:endParaRPr lang="en-US" sz="2900" dirty="0"/>
          </a:p>
        </p:txBody>
      </p:sp>
      <p:sp>
        <p:nvSpPr>
          <p:cNvPr id="5" name="Text 3"/>
          <p:cNvSpPr/>
          <p:nvPr/>
        </p:nvSpPr>
        <p:spPr>
          <a:xfrm>
            <a:off x="530352" y="877824"/>
            <a:ext cx="8138160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i="1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Access to cultural spaces and activities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502920" y="1207008"/>
            <a:ext cx="1508760" cy="0"/>
          </a:xfrm>
          <a:prstGeom prst="line">
            <a:avLst/>
          </a:prstGeom>
          <a:noFill/>
          <a:ln w="38100">
            <a:solidFill>
              <a:srgbClr val="F2B83A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9646920" y="411480"/>
            <a:ext cx="1508760" cy="347472"/>
          </a:xfrm>
          <a:prstGeom prst="roundRect">
            <a:avLst>
              <a:gd name="adj" fmla="val 23684"/>
            </a:avLst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9756648" y="493776"/>
            <a:ext cx="128930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SECTION B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548640" y="1353312"/>
            <a:ext cx="1088136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Circle one answer for each statement: 0 = never | 1 = sometimes | 2 = often | 3 = very often</a:t>
            </a:r>
            <a:endParaRPr lang="en-US" sz="1320" dirty="0"/>
          </a:p>
        </p:txBody>
      </p:sp>
      <p:sp>
        <p:nvSpPr>
          <p:cNvPr id="10" name="Shape 8"/>
          <p:cNvSpPr/>
          <p:nvPr/>
        </p:nvSpPr>
        <p:spPr>
          <a:xfrm>
            <a:off x="594360" y="1783080"/>
            <a:ext cx="10881360" cy="694944"/>
          </a:xfrm>
          <a:prstGeom prst="roundRect">
            <a:avLst>
              <a:gd name="adj" fmla="val 6579"/>
            </a:avLst>
          </a:prstGeom>
          <a:solidFill>
            <a:srgbClr val="FFFFFF"/>
          </a:solidFill>
          <a:ln w="1016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9"/>
          <p:cNvSpPr/>
          <p:nvPr/>
        </p:nvSpPr>
        <p:spPr>
          <a:xfrm>
            <a:off x="804672" y="1892808"/>
            <a:ext cx="768096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1. I visit museums, galleries, exhibitions, heritage sites or public lectures.</a:t>
            </a:r>
            <a:endParaRPr lang="en-US" sz="1320" dirty="0"/>
          </a:p>
        </p:txBody>
      </p:sp>
      <p:sp>
        <p:nvSpPr>
          <p:cNvPr id="12" name="Text 10"/>
          <p:cNvSpPr/>
          <p:nvPr/>
        </p:nvSpPr>
        <p:spPr>
          <a:xfrm>
            <a:off x="8732520" y="1975104"/>
            <a:ext cx="2103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  /  1  /  2  /  3</a:t>
            </a:r>
            <a:endParaRPr lang="en-US" sz="1500" dirty="0"/>
          </a:p>
        </p:txBody>
      </p:sp>
      <p:sp>
        <p:nvSpPr>
          <p:cNvPr id="13" name="Shape 11"/>
          <p:cNvSpPr/>
          <p:nvPr/>
        </p:nvSpPr>
        <p:spPr>
          <a:xfrm>
            <a:off x="594360" y="2569464"/>
            <a:ext cx="10881360" cy="694944"/>
          </a:xfrm>
          <a:prstGeom prst="roundRect">
            <a:avLst>
              <a:gd name="adj" fmla="val 6579"/>
            </a:avLst>
          </a:prstGeom>
          <a:solidFill>
            <a:srgbClr val="FFFFFF"/>
          </a:solidFill>
          <a:ln w="1016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804672" y="2679192"/>
            <a:ext cx="768096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2. I attend theatre, spoken-word events, live music, festivals, cinema screenings or community arts events.</a:t>
            </a:r>
            <a:endParaRPr lang="en-US" sz="1320" dirty="0"/>
          </a:p>
        </p:txBody>
      </p:sp>
      <p:sp>
        <p:nvSpPr>
          <p:cNvPr id="15" name="Text 13"/>
          <p:cNvSpPr/>
          <p:nvPr/>
        </p:nvSpPr>
        <p:spPr>
          <a:xfrm>
            <a:off x="8732520" y="2761488"/>
            <a:ext cx="2103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  /  1  /  2  /  3</a:t>
            </a:r>
            <a:endParaRPr lang="en-US" sz="1500" dirty="0"/>
          </a:p>
        </p:txBody>
      </p:sp>
      <p:sp>
        <p:nvSpPr>
          <p:cNvPr id="16" name="Shape 14"/>
          <p:cNvSpPr/>
          <p:nvPr/>
        </p:nvSpPr>
        <p:spPr>
          <a:xfrm>
            <a:off x="594360" y="3355848"/>
            <a:ext cx="10881360" cy="694944"/>
          </a:xfrm>
          <a:prstGeom prst="roundRect">
            <a:avLst>
              <a:gd name="adj" fmla="val 6579"/>
            </a:avLst>
          </a:prstGeom>
          <a:solidFill>
            <a:srgbClr val="FFFFFF"/>
          </a:solidFill>
          <a:ln w="1016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 15"/>
          <p:cNvSpPr/>
          <p:nvPr/>
        </p:nvSpPr>
        <p:spPr>
          <a:xfrm>
            <a:off x="804672" y="3465576"/>
            <a:ext cx="768096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3. I take part in creative activities such as music, drama, dance, art, creative writing, photography or content creation.</a:t>
            </a:r>
            <a:endParaRPr lang="en-US" sz="1320" dirty="0"/>
          </a:p>
        </p:txBody>
      </p:sp>
      <p:sp>
        <p:nvSpPr>
          <p:cNvPr id="18" name="Text 16"/>
          <p:cNvSpPr/>
          <p:nvPr/>
        </p:nvSpPr>
        <p:spPr>
          <a:xfrm>
            <a:off x="8732520" y="3547872"/>
            <a:ext cx="2103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  /  1  /  2  /  3</a:t>
            </a:r>
            <a:endParaRPr lang="en-US" sz="1500" dirty="0"/>
          </a:p>
        </p:txBody>
      </p:sp>
      <p:sp>
        <p:nvSpPr>
          <p:cNvPr id="19" name="Shape 17"/>
          <p:cNvSpPr/>
          <p:nvPr/>
        </p:nvSpPr>
        <p:spPr>
          <a:xfrm>
            <a:off x="594360" y="4142232"/>
            <a:ext cx="10881360" cy="694944"/>
          </a:xfrm>
          <a:prstGeom prst="roundRect">
            <a:avLst>
              <a:gd name="adj" fmla="val 6579"/>
            </a:avLst>
          </a:prstGeom>
          <a:solidFill>
            <a:srgbClr val="FFFFFF"/>
          </a:solidFill>
          <a:ln w="1016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0" name="Text 18"/>
          <p:cNvSpPr/>
          <p:nvPr/>
        </p:nvSpPr>
        <p:spPr>
          <a:xfrm>
            <a:off x="804672" y="4251960"/>
            <a:ext cx="768096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4. I feel confident entering cultural spaces such as galleries, universities, libraries, theatres or museums.</a:t>
            </a:r>
            <a:endParaRPr lang="en-US" sz="1320" dirty="0"/>
          </a:p>
        </p:txBody>
      </p:sp>
      <p:sp>
        <p:nvSpPr>
          <p:cNvPr id="21" name="Text 19"/>
          <p:cNvSpPr/>
          <p:nvPr/>
        </p:nvSpPr>
        <p:spPr>
          <a:xfrm>
            <a:off x="8732520" y="4334256"/>
            <a:ext cx="2103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  /  1  /  2  /  3</a:t>
            </a:r>
            <a:endParaRPr lang="en-US" sz="1500" dirty="0"/>
          </a:p>
        </p:txBody>
      </p:sp>
      <p:sp>
        <p:nvSpPr>
          <p:cNvPr id="22" name="Shape 20"/>
          <p:cNvSpPr/>
          <p:nvPr/>
        </p:nvSpPr>
        <p:spPr>
          <a:xfrm>
            <a:off x="594360" y="4928616"/>
            <a:ext cx="10881360" cy="694944"/>
          </a:xfrm>
          <a:prstGeom prst="roundRect">
            <a:avLst>
              <a:gd name="adj" fmla="val 6579"/>
            </a:avLst>
          </a:prstGeom>
          <a:solidFill>
            <a:srgbClr val="FFFFFF"/>
          </a:solidFill>
          <a:ln w="1016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3" name="Text 21"/>
          <p:cNvSpPr/>
          <p:nvPr/>
        </p:nvSpPr>
        <p:spPr>
          <a:xfrm>
            <a:off x="804672" y="5038344"/>
            <a:ext cx="768096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5. I have been encouraged by someone at home or school to try new cultural activities.</a:t>
            </a:r>
            <a:endParaRPr lang="en-US" sz="1320" dirty="0"/>
          </a:p>
        </p:txBody>
      </p:sp>
      <p:sp>
        <p:nvSpPr>
          <p:cNvPr id="24" name="Text 22"/>
          <p:cNvSpPr/>
          <p:nvPr/>
        </p:nvSpPr>
        <p:spPr>
          <a:xfrm>
            <a:off x="8732520" y="5120640"/>
            <a:ext cx="2103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  /  1  /  2  /  3</a:t>
            </a:r>
            <a:endParaRPr lang="en-US" sz="1500" dirty="0"/>
          </a:p>
        </p:txBody>
      </p:sp>
      <p:sp>
        <p:nvSpPr>
          <p:cNvPr id="25" name="Shape 23"/>
          <p:cNvSpPr/>
          <p:nvPr/>
        </p:nvSpPr>
        <p:spPr>
          <a:xfrm>
            <a:off x="7635240" y="5870448"/>
            <a:ext cx="2926080" cy="384048"/>
          </a:xfrm>
          <a:prstGeom prst="roundRect">
            <a:avLst>
              <a:gd name="adj" fmla="val 14286"/>
            </a:avLst>
          </a:prstGeom>
          <a:solidFill>
            <a:srgbClr val="FFF4D7"/>
          </a:solidFill>
          <a:ln w="12700">
            <a:solidFill>
              <a:srgbClr val="F2B83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 24"/>
          <p:cNvSpPr/>
          <p:nvPr/>
        </p:nvSpPr>
        <p:spPr>
          <a:xfrm>
            <a:off x="7863840" y="5971032"/>
            <a:ext cx="24688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B total: ______ / 15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411480" y="6547104"/>
            <a:ext cx="9601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Cultural Capital Questionnaire | Alice Sullivan | AQA Sociology</a:t>
            </a:r>
            <a:endParaRPr lang="en-US" sz="850" dirty="0"/>
          </a:p>
        </p:txBody>
      </p:sp>
      <p:sp>
        <p:nvSpPr>
          <p:cNvPr id="28" name="Text 26"/>
          <p:cNvSpPr/>
          <p:nvPr/>
        </p:nvSpPr>
        <p:spPr>
          <a:xfrm>
            <a:off x="10195560" y="6528816"/>
            <a:ext cx="1554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Sociology Guy</a:t>
            </a:r>
            <a:endParaRPr lang="en-US" sz="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EF6FE"/>
          </a:solidFill>
          <a:ln w="12700">
            <a:solidFill>
              <a:srgbClr val="EEF6F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502920" y="320040"/>
            <a:ext cx="8778240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Section C: News, ideas and public culture</a:t>
            </a:r>
            <a:endParaRPr lang="en-US" sz="2900" dirty="0"/>
          </a:p>
        </p:txBody>
      </p:sp>
      <p:sp>
        <p:nvSpPr>
          <p:cNvPr id="5" name="Text 3"/>
          <p:cNvSpPr/>
          <p:nvPr/>
        </p:nvSpPr>
        <p:spPr>
          <a:xfrm>
            <a:off x="530352" y="877824"/>
            <a:ext cx="8138160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i="1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Wider examples, public debate and social issues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502920" y="1207008"/>
            <a:ext cx="1508760" cy="0"/>
          </a:xfrm>
          <a:prstGeom prst="line">
            <a:avLst/>
          </a:prstGeom>
          <a:noFill/>
          <a:ln w="38100">
            <a:solidFill>
              <a:srgbClr val="F2B83A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9646920" y="411480"/>
            <a:ext cx="1508760" cy="347472"/>
          </a:xfrm>
          <a:prstGeom prst="roundRect">
            <a:avLst>
              <a:gd name="adj" fmla="val 23684"/>
            </a:avLst>
          </a:prstGeom>
          <a:solidFill>
            <a:srgbClr val="173B63"/>
          </a:solidFill>
          <a:ln w="12700">
            <a:solidFill>
              <a:srgbClr val="173B63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9756648" y="493776"/>
            <a:ext cx="128930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SECTION C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548640" y="1353312"/>
            <a:ext cx="1088136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Circle one answer for each statement: 0 = never | 1 = sometimes | 2 = often | 3 = very often</a:t>
            </a:r>
            <a:endParaRPr lang="en-US" sz="1320" dirty="0"/>
          </a:p>
        </p:txBody>
      </p:sp>
      <p:sp>
        <p:nvSpPr>
          <p:cNvPr id="10" name="Shape 8"/>
          <p:cNvSpPr/>
          <p:nvPr/>
        </p:nvSpPr>
        <p:spPr>
          <a:xfrm>
            <a:off x="594360" y="1783080"/>
            <a:ext cx="10881360" cy="694944"/>
          </a:xfrm>
          <a:prstGeom prst="roundRect">
            <a:avLst>
              <a:gd name="adj" fmla="val 6579"/>
            </a:avLst>
          </a:prstGeom>
          <a:solidFill>
            <a:srgbClr val="FFFFFF"/>
          </a:solidFill>
          <a:ln w="1016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9"/>
          <p:cNvSpPr/>
          <p:nvPr/>
        </p:nvSpPr>
        <p:spPr>
          <a:xfrm>
            <a:off x="804672" y="1892808"/>
            <a:ext cx="768096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1. I follow news, current affairs or social issues through reliable sources.</a:t>
            </a:r>
            <a:endParaRPr lang="en-US" sz="1320" dirty="0"/>
          </a:p>
        </p:txBody>
      </p:sp>
      <p:sp>
        <p:nvSpPr>
          <p:cNvPr id="12" name="Text 10"/>
          <p:cNvSpPr/>
          <p:nvPr/>
        </p:nvSpPr>
        <p:spPr>
          <a:xfrm>
            <a:off x="8732520" y="1975104"/>
            <a:ext cx="2103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  /  1  /  2  /  3</a:t>
            </a:r>
            <a:endParaRPr lang="en-US" sz="1500" dirty="0"/>
          </a:p>
        </p:txBody>
      </p:sp>
      <p:sp>
        <p:nvSpPr>
          <p:cNvPr id="13" name="Shape 11"/>
          <p:cNvSpPr/>
          <p:nvPr/>
        </p:nvSpPr>
        <p:spPr>
          <a:xfrm>
            <a:off x="594360" y="2569464"/>
            <a:ext cx="10881360" cy="694944"/>
          </a:xfrm>
          <a:prstGeom prst="roundRect">
            <a:avLst>
              <a:gd name="adj" fmla="val 6579"/>
            </a:avLst>
          </a:prstGeom>
          <a:solidFill>
            <a:srgbClr val="FFFFFF"/>
          </a:solidFill>
          <a:ln w="1016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804672" y="2679192"/>
            <a:ext cx="768096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2. I watch documentaries, interviews, explainers or educational videos about society and culture.</a:t>
            </a:r>
            <a:endParaRPr lang="en-US" sz="1320" dirty="0"/>
          </a:p>
        </p:txBody>
      </p:sp>
      <p:sp>
        <p:nvSpPr>
          <p:cNvPr id="15" name="Text 13"/>
          <p:cNvSpPr/>
          <p:nvPr/>
        </p:nvSpPr>
        <p:spPr>
          <a:xfrm>
            <a:off x="8732520" y="2761488"/>
            <a:ext cx="2103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  /  1  /  2  /  3</a:t>
            </a:r>
            <a:endParaRPr lang="en-US" sz="1500" dirty="0"/>
          </a:p>
        </p:txBody>
      </p:sp>
      <p:sp>
        <p:nvSpPr>
          <p:cNvPr id="16" name="Shape 14"/>
          <p:cNvSpPr/>
          <p:nvPr/>
        </p:nvSpPr>
        <p:spPr>
          <a:xfrm>
            <a:off x="594360" y="3355848"/>
            <a:ext cx="10881360" cy="694944"/>
          </a:xfrm>
          <a:prstGeom prst="roundRect">
            <a:avLst>
              <a:gd name="adj" fmla="val 6579"/>
            </a:avLst>
          </a:prstGeom>
          <a:solidFill>
            <a:srgbClr val="FFFFFF"/>
          </a:solidFill>
          <a:ln w="1016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 15"/>
          <p:cNvSpPr/>
          <p:nvPr/>
        </p:nvSpPr>
        <p:spPr>
          <a:xfrm>
            <a:off x="804672" y="3465576"/>
            <a:ext cx="768096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3. I listen to podcasts, radio, debates or long-form discussions about ideas, history, politics or culture.</a:t>
            </a:r>
            <a:endParaRPr lang="en-US" sz="1320" dirty="0"/>
          </a:p>
        </p:txBody>
      </p:sp>
      <p:sp>
        <p:nvSpPr>
          <p:cNvPr id="18" name="Text 16"/>
          <p:cNvSpPr/>
          <p:nvPr/>
        </p:nvSpPr>
        <p:spPr>
          <a:xfrm>
            <a:off x="8732520" y="3547872"/>
            <a:ext cx="2103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  /  1  /  2  /  3</a:t>
            </a:r>
            <a:endParaRPr lang="en-US" sz="1500" dirty="0"/>
          </a:p>
        </p:txBody>
      </p:sp>
      <p:sp>
        <p:nvSpPr>
          <p:cNvPr id="19" name="Shape 17"/>
          <p:cNvSpPr/>
          <p:nvPr/>
        </p:nvSpPr>
        <p:spPr>
          <a:xfrm>
            <a:off x="594360" y="4142232"/>
            <a:ext cx="10881360" cy="694944"/>
          </a:xfrm>
          <a:prstGeom prst="roundRect">
            <a:avLst>
              <a:gd name="adj" fmla="val 6579"/>
            </a:avLst>
          </a:prstGeom>
          <a:solidFill>
            <a:srgbClr val="FFFFFF"/>
          </a:solidFill>
          <a:ln w="1016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0" name="Text 18"/>
          <p:cNvSpPr/>
          <p:nvPr/>
        </p:nvSpPr>
        <p:spPr>
          <a:xfrm>
            <a:off x="804672" y="4251960"/>
            <a:ext cx="768096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4. I can connect examples from the media, politics or everyday life to sociological ideas.</a:t>
            </a:r>
            <a:endParaRPr lang="en-US" sz="1320" dirty="0"/>
          </a:p>
        </p:txBody>
      </p:sp>
      <p:sp>
        <p:nvSpPr>
          <p:cNvPr id="21" name="Text 19"/>
          <p:cNvSpPr/>
          <p:nvPr/>
        </p:nvSpPr>
        <p:spPr>
          <a:xfrm>
            <a:off x="8732520" y="4334256"/>
            <a:ext cx="2103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  /  1  /  2  /  3</a:t>
            </a:r>
            <a:endParaRPr lang="en-US" sz="1500" dirty="0"/>
          </a:p>
        </p:txBody>
      </p:sp>
      <p:sp>
        <p:nvSpPr>
          <p:cNvPr id="22" name="Shape 20"/>
          <p:cNvSpPr/>
          <p:nvPr/>
        </p:nvSpPr>
        <p:spPr>
          <a:xfrm>
            <a:off x="594360" y="4928616"/>
            <a:ext cx="10881360" cy="694944"/>
          </a:xfrm>
          <a:prstGeom prst="roundRect">
            <a:avLst>
              <a:gd name="adj" fmla="val 6579"/>
            </a:avLst>
          </a:prstGeom>
          <a:solidFill>
            <a:srgbClr val="FFFFFF"/>
          </a:solidFill>
          <a:ln w="1016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3" name="Text 21"/>
          <p:cNvSpPr/>
          <p:nvPr/>
        </p:nvSpPr>
        <p:spPr>
          <a:xfrm>
            <a:off x="804672" y="5038344"/>
            <a:ext cx="768096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5. I feel able to explain my opinions using evidence or examples.</a:t>
            </a:r>
            <a:endParaRPr lang="en-US" sz="1320" dirty="0"/>
          </a:p>
        </p:txBody>
      </p:sp>
      <p:sp>
        <p:nvSpPr>
          <p:cNvPr id="24" name="Text 22"/>
          <p:cNvSpPr/>
          <p:nvPr/>
        </p:nvSpPr>
        <p:spPr>
          <a:xfrm>
            <a:off x="8732520" y="5120640"/>
            <a:ext cx="2103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  /  1  /  2  /  3</a:t>
            </a:r>
            <a:endParaRPr lang="en-US" sz="1500" dirty="0"/>
          </a:p>
        </p:txBody>
      </p:sp>
      <p:sp>
        <p:nvSpPr>
          <p:cNvPr id="25" name="Shape 23"/>
          <p:cNvSpPr/>
          <p:nvPr/>
        </p:nvSpPr>
        <p:spPr>
          <a:xfrm>
            <a:off x="7635240" y="5870448"/>
            <a:ext cx="2926080" cy="384048"/>
          </a:xfrm>
          <a:prstGeom prst="roundRect">
            <a:avLst>
              <a:gd name="adj" fmla="val 14286"/>
            </a:avLst>
          </a:prstGeom>
          <a:solidFill>
            <a:srgbClr val="FFF4D7"/>
          </a:solidFill>
          <a:ln w="12700">
            <a:solidFill>
              <a:srgbClr val="F2B83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 24"/>
          <p:cNvSpPr/>
          <p:nvPr/>
        </p:nvSpPr>
        <p:spPr>
          <a:xfrm>
            <a:off x="7863840" y="5971032"/>
            <a:ext cx="24688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 total: ______ / 15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411480" y="6547104"/>
            <a:ext cx="9601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Cultural Capital Questionnaire | Alice Sullivan | AQA Sociology</a:t>
            </a:r>
            <a:endParaRPr lang="en-US" sz="850" dirty="0"/>
          </a:p>
        </p:txBody>
      </p:sp>
      <p:sp>
        <p:nvSpPr>
          <p:cNvPr id="28" name="Text 26"/>
          <p:cNvSpPr/>
          <p:nvPr/>
        </p:nvSpPr>
        <p:spPr>
          <a:xfrm>
            <a:off x="10195560" y="6528816"/>
            <a:ext cx="1554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Sociology Guy</a:t>
            </a:r>
            <a:endParaRPr lang="en-US" sz="8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F6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EF6FE"/>
          </a:solidFill>
          <a:ln w="12700">
            <a:solidFill>
              <a:srgbClr val="EEF6FE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164592"/>
          </a:xfrm>
          <a:prstGeom prst="rect">
            <a:avLst/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4" name="Text 2"/>
          <p:cNvSpPr/>
          <p:nvPr/>
        </p:nvSpPr>
        <p:spPr>
          <a:xfrm>
            <a:off x="502920" y="320040"/>
            <a:ext cx="8778240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173B63"/>
                </a:solidFill>
                <a:latin typeface="Aptos Display" pitchFamily="34" charset="0"/>
                <a:ea typeface="Aptos Display" pitchFamily="34" charset="-122"/>
                <a:cs typeface="Aptos Display" pitchFamily="34" charset="-120"/>
              </a:rPr>
              <a:t>Section D: Digital and popular culture</a:t>
            </a:r>
            <a:endParaRPr lang="en-US" sz="2900" dirty="0"/>
          </a:p>
        </p:txBody>
      </p:sp>
      <p:sp>
        <p:nvSpPr>
          <p:cNvPr id="5" name="Text 3"/>
          <p:cNvSpPr/>
          <p:nvPr/>
        </p:nvSpPr>
        <p:spPr>
          <a:xfrm>
            <a:off x="530352" y="877824"/>
            <a:ext cx="8138160" cy="3291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50" i="1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Recognising digital, youth and popular culture as valuable</a:t>
            </a:r>
            <a:endParaRPr lang="en-US" sz="1350" dirty="0"/>
          </a:p>
        </p:txBody>
      </p:sp>
      <p:sp>
        <p:nvSpPr>
          <p:cNvPr id="6" name="Shape 4"/>
          <p:cNvSpPr/>
          <p:nvPr/>
        </p:nvSpPr>
        <p:spPr>
          <a:xfrm>
            <a:off x="502920" y="1207008"/>
            <a:ext cx="1508760" cy="0"/>
          </a:xfrm>
          <a:prstGeom prst="line">
            <a:avLst/>
          </a:prstGeom>
          <a:noFill/>
          <a:ln w="38100">
            <a:solidFill>
              <a:srgbClr val="F2B83A"/>
            </a:solidFill>
            <a:prstDash val="solid"/>
            <a:headEnd type="none"/>
            <a:tailEnd type="none"/>
          </a:ln>
        </p:spPr>
        <p:txBody>
          <a:bodyPr/>
          <a:lstStyle/>
          <a:p>
            <a:endParaRPr lang="en-GB"/>
          </a:p>
        </p:txBody>
      </p:sp>
      <p:sp>
        <p:nvSpPr>
          <p:cNvPr id="7" name="Shape 5"/>
          <p:cNvSpPr/>
          <p:nvPr/>
        </p:nvSpPr>
        <p:spPr>
          <a:xfrm>
            <a:off x="9646920" y="411480"/>
            <a:ext cx="1508760" cy="347472"/>
          </a:xfrm>
          <a:prstGeom prst="roundRect">
            <a:avLst>
              <a:gd name="adj" fmla="val 23684"/>
            </a:avLst>
          </a:prstGeom>
          <a:solidFill>
            <a:srgbClr val="F2B83A"/>
          </a:solidFill>
          <a:ln w="12700">
            <a:solidFill>
              <a:srgbClr val="F2B83A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8" name="Text 6"/>
          <p:cNvSpPr/>
          <p:nvPr/>
        </p:nvSpPr>
        <p:spPr>
          <a:xfrm>
            <a:off x="9756648" y="493776"/>
            <a:ext cx="1289304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50" b="1" dirty="0">
                <a:solidFill>
                  <a:srgbClr val="FFFFFF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SECTION D</a:t>
            </a:r>
            <a:endParaRPr lang="en-US" sz="950" dirty="0"/>
          </a:p>
        </p:txBody>
      </p:sp>
      <p:sp>
        <p:nvSpPr>
          <p:cNvPr id="9" name="Text 7"/>
          <p:cNvSpPr/>
          <p:nvPr/>
        </p:nvSpPr>
        <p:spPr>
          <a:xfrm>
            <a:off x="548640" y="1353312"/>
            <a:ext cx="10881360" cy="292608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Circle one answer for each statement: 0 = never | 1 = sometimes | 2 = often | 3 = very often</a:t>
            </a:r>
            <a:endParaRPr lang="en-US" sz="1320" dirty="0"/>
          </a:p>
        </p:txBody>
      </p:sp>
      <p:sp>
        <p:nvSpPr>
          <p:cNvPr id="10" name="Shape 8"/>
          <p:cNvSpPr/>
          <p:nvPr/>
        </p:nvSpPr>
        <p:spPr>
          <a:xfrm>
            <a:off x="594360" y="1783080"/>
            <a:ext cx="10881360" cy="694944"/>
          </a:xfrm>
          <a:prstGeom prst="roundRect">
            <a:avLst>
              <a:gd name="adj" fmla="val 6579"/>
            </a:avLst>
          </a:prstGeom>
          <a:solidFill>
            <a:srgbClr val="FFFFFF"/>
          </a:solidFill>
          <a:ln w="1016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1" name="Text 9"/>
          <p:cNvSpPr/>
          <p:nvPr/>
        </p:nvSpPr>
        <p:spPr>
          <a:xfrm>
            <a:off x="804672" y="1892808"/>
            <a:ext cx="768096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1. I understand references from music, streaming, gaming, online creators or social media culture.</a:t>
            </a:r>
            <a:endParaRPr lang="en-US" sz="1320" dirty="0"/>
          </a:p>
        </p:txBody>
      </p:sp>
      <p:sp>
        <p:nvSpPr>
          <p:cNvPr id="12" name="Text 10"/>
          <p:cNvSpPr/>
          <p:nvPr/>
        </p:nvSpPr>
        <p:spPr>
          <a:xfrm>
            <a:off x="8732520" y="1975104"/>
            <a:ext cx="2103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  /  1  /  2  /  3</a:t>
            </a:r>
            <a:endParaRPr lang="en-US" sz="1500" dirty="0"/>
          </a:p>
        </p:txBody>
      </p:sp>
      <p:sp>
        <p:nvSpPr>
          <p:cNvPr id="13" name="Shape 11"/>
          <p:cNvSpPr/>
          <p:nvPr/>
        </p:nvSpPr>
        <p:spPr>
          <a:xfrm>
            <a:off x="594360" y="2569464"/>
            <a:ext cx="10881360" cy="694944"/>
          </a:xfrm>
          <a:prstGeom prst="roundRect">
            <a:avLst>
              <a:gd name="adj" fmla="val 6579"/>
            </a:avLst>
          </a:prstGeom>
          <a:solidFill>
            <a:srgbClr val="FFFFFF"/>
          </a:solidFill>
          <a:ln w="1016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4" name="Text 12"/>
          <p:cNvSpPr/>
          <p:nvPr/>
        </p:nvSpPr>
        <p:spPr>
          <a:xfrm>
            <a:off x="804672" y="2679192"/>
            <a:ext cx="768096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2. I notice how identity, class, gender, ethnicity or age are represented in popular culture.</a:t>
            </a:r>
            <a:endParaRPr lang="en-US" sz="1320" dirty="0"/>
          </a:p>
        </p:txBody>
      </p:sp>
      <p:sp>
        <p:nvSpPr>
          <p:cNvPr id="15" name="Text 13"/>
          <p:cNvSpPr/>
          <p:nvPr/>
        </p:nvSpPr>
        <p:spPr>
          <a:xfrm>
            <a:off x="8732520" y="2761488"/>
            <a:ext cx="2103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  /  1  /  2  /  3</a:t>
            </a:r>
            <a:endParaRPr lang="en-US" sz="1500" dirty="0"/>
          </a:p>
        </p:txBody>
      </p:sp>
      <p:sp>
        <p:nvSpPr>
          <p:cNvPr id="16" name="Shape 14"/>
          <p:cNvSpPr/>
          <p:nvPr/>
        </p:nvSpPr>
        <p:spPr>
          <a:xfrm>
            <a:off x="594360" y="3355848"/>
            <a:ext cx="10881360" cy="694944"/>
          </a:xfrm>
          <a:prstGeom prst="roundRect">
            <a:avLst>
              <a:gd name="adj" fmla="val 6579"/>
            </a:avLst>
          </a:prstGeom>
          <a:solidFill>
            <a:srgbClr val="FFFFFF"/>
          </a:solidFill>
          <a:ln w="1016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17" name="Text 15"/>
          <p:cNvSpPr/>
          <p:nvPr/>
        </p:nvSpPr>
        <p:spPr>
          <a:xfrm>
            <a:off x="804672" y="3465576"/>
            <a:ext cx="768096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3. I can explain why some cultural products become popular or controversial.</a:t>
            </a:r>
            <a:endParaRPr lang="en-US" sz="1320" dirty="0"/>
          </a:p>
        </p:txBody>
      </p:sp>
      <p:sp>
        <p:nvSpPr>
          <p:cNvPr id="18" name="Text 16"/>
          <p:cNvSpPr/>
          <p:nvPr/>
        </p:nvSpPr>
        <p:spPr>
          <a:xfrm>
            <a:off x="8732520" y="3547872"/>
            <a:ext cx="2103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  /  1  /  2  /  3</a:t>
            </a:r>
            <a:endParaRPr lang="en-US" sz="1500" dirty="0"/>
          </a:p>
        </p:txBody>
      </p:sp>
      <p:sp>
        <p:nvSpPr>
          <p:cNvPr id="19" name="Shape 17"/>
          <p:cNvSpPr/>
          <p:nvPr/>
        </p:nvSpPr>
        <p:spPr>
          <a:xfrm>
            <a:off x="594360" y="4142232"/>
            <a:ext cx="10881360" cy="694944"/>
          </a:xfrm>
          <a:prstGeom prst="roundRect">
            <a:avLst>
              <a:gd name="adj" fmla="val 6579"/>
            </a:avLst>
          </a:prstGeom>
          <a:solidFill>
            <a:srgbClr val="FFFFFF"/>
          </a:solidFill>
          <a:ln w="1016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0" name="Text 18"/>
          <p:cNvSpPr/>
          <p:nvPr/>
        </p:nvSpPr>
        <p:spPr>
          <a:xfrm>
            <a:off x="804672" y="4251960"/>
            <a:ext cx="768096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4. I create, edit, remix, review or share cultural content online.</a:t>
            </a:r>
            <a:endParaRPr lang="en-US" sz="1320" dirty="0"/>
          </a:p>
        </p:txBody>
      </p:sp>
      <p:sp>
        <p:nvSpPr>
          <p:cNvPr id="21" name="Text 19"/>
          <p:cNvSpPr/>
          <p:nvPr/>
        </p:nvSpPr>
        <p:spPr>
          <a:xfrm>
            <a:off x="8732520" y="4334256"/>
            <a:ext cx="2103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  /  1  /  2  /  3</a:t>
            </a:r>
            <a:endParaRPr lang="en-US" sz="1500" dirty="0"/>
          </a:p>
        </p:txBody>
      </p:sp>
      <p:sp>
        <p:nvSpPr>
          <p:cNvPr id="22" name="Shape 20"/>
          <p:cNvSpPr/>
          <p:nvPr/>
        </p:nvSpPr>
        <p:spPr>
          <a:xfrm>
            <a:off x="594360" y="4928616"/>
            <a:ext cx="10881360" cy="694944"/>
          </a:xfrm>
          <a:prstGeom prst="roundRect">
            <a:avLst>
              <a:gd name="adj" fmla="val 6579"/>
            </a:avLst>
          </a:prstGeom>
          <a:solidFill>
            <a:srgbClr val="FFFFFF"/>
          </a:solidFill>
          <a:ln w="10160">
            <a:solidFill>
              <a:srgbClr val="C8DAEC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3" name="Text 21"/>
          <p:cNvSpPr/>
          <p:nvPr/>
        </p:nvSpPr>
        <p:spPr>
          <a:xfrm>
            <a:off x="804672" y="5038344"/>
            <a:ext cx="7680960" cy="320040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</a:pPr>
            <a:r>
              <a:rPr lang="en-US" sz="1320" dirty="0">
                <a:solidFill>
                  <a:srgbClr val="17203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5. I can compare popular culture with more traditional forms of culture.</a:t>
            </a:r>
            <a:endParaRPr lang="en-US" sz="1320" dirty="0"/>
          </a:p>
        </p:txBody>
      </p:sp>
      <p:sp>
        <p:nvSpPr>
          <p:cNvPr id="24" name="Text 22"/>
          <p:cNvSpPr/>
          <p:nvPr/>
        </p:nvSpPr>
        <p:spPr>
          <a:xfrm>
            <a:off x="8732520" y="5120640"/>
            <a:ext cx="21031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5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0  /  1  /  2  /  3</a:t>
            </a:r>
            <a:endParaRPr lang="en-US" sz="1500" dirty="0"/>
          </a:p>
        </p:txBody>
      </p:sp>
      <p:sp>
        <p:nvSpPr>
          <p:cNvPr id="25" name="Shape 23"/>
          <p:cNvSpPr/>
          <p:nvPr/>
        </p:nvSpPr>
        <p:spPr>
          <a:xfrm>
            <a:off x="7635240" y="5870448"/>
            <a:ext cx="2926080" cy="384048"/>
          </a:xfrm>
          <a:prstGeom prst="roundRect">
            <a:avLst>
              <a:gd name="adj" fmla="val 14286"/>
            </a:avLst>
          </a:prstGeom>
          <a:solidFill>
            <a:srgbClr val="FFF4D7"/>
          </a:solidFill>
          <a:ln w="12700">
            <a:solidFill>
              <a:srgbClr val="F2B83A"/>
            </a:solidFill>
            <a:prstDash val="solid"/>
          </a:ln>
        </p:spPr>
        <p:txBody>
          <a:bodyPr/>
          <a:lstStyle/>
          <a:p>
            <a:endParaRPr lang="en-GB"/>
          </a:p>
        </p:txBody>
      </p:sp>
      <p:sp>
        <p:nvSpPr>
          <p:cNvPr id="26" name="Text 24"/>
          <p:cNvSpPr/>
          <p:nvPr/>
        </p:nvSpPr>
        <p:spPr>
          <a:xfrm>
            <a:off x="7863840" y="5971032"/>
            <a:ext cx="246888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D total: ______ / 15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411480" y="6547104"/>
            <a:ext cx="96012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4E6174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Cultural Capital Questionnaire | Alice Sullivan | AQA Sociology</a:t>
            </a:r>
            <a:endParaRPr lang="en-US" sz="850" dirty="0"/>
          </a:p>
        </p:txBody>
      </p:sp>
      <p:sp>
        <p:nvSpPr>
          <p:cNvPr id="28" name="Text 26"/>
          <p:cNvSpPr/>
          <p:nvPr/>
        </p:nvSpPr>
        <p:spPr>
          <a:xfrm>
            <a:off x="10195560" y="6528816"/>
            <a:ext cx="1554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50" b="1" dirty="0">
                <a:solidFill>
                  <a:srgbClr val="173B63"/>
                </a:solidFill>
                <a:latin typeface="Aptos" pitchFamily="34" charset="0"/>
                <a:ea typeface="Aptos" pitchFamily="34" charset="-122"/>
                <a:cs typeface="Aptos" pitchFamily="34" charset="-120"/>
              </a:rPr>
              <a:t>The Sociology Guy</a:t>
            </a:r>
            <a:endParaRPr lang="en-US" sz="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3079</Words>
  <Application>Microsoft Office PowerPoint</Application>
  <PresentationFormat>Widescreen</PresentationFormat>
  <Paragraphs>387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Sociology Guy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Cultural Capital Questionnaire</dc:title>
  <dc:subject>Cultural Capital Questionnaire - Alice Sullivan</dc:subject>
  <dc:creator>OpenAI</dc:creator>
  <cp:lastModifiedBy>Craig Gelling</cp:lastModifiedBy>
  <cp:revision>2</cp:revision>
  <dcterms:created xsi:type="dcterms:W3CDTF">2026-05-06T21:13:13Z</dcterms:created>
  <dcterms:modified xsi:type="dcterms:W3CDTF">2026-05-06T21:17:14Z</dcterms:modified>
</cp:coreProperties>
</file>