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3F7FA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wide_panoramic_urban_scene_collage_montage_style_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2743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2057400"/>
            <a:ext cx="12191695" cy="685800"/>
          </a:xfrm>
          <a:prstGeom prst="rect">
            <a:avLst/>
          </a:prstGeom>
          <a:solidFill>
            <a:srgbClr val="16385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502920" y="3063240"/>
            <a:ext cx="11064240" cy="10058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600" b="1">
                <a:solidFill>
                  <a:srgbClr val="16385C"/>
                </a:solidFill>
                <a:latin typeface="Aptos Display"/>
              </a:rPr>
              <a:t>OCR Youth Subcultures
Top 5 Studies by Specification Point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02920" y="4160520"/>
            <a:ext cx="11064240" cy="960120"/>
          </a:xfrm>
          <a:prstGeom prst="roundRect">
            <a:avLst/>
          </a:prstGeom>
          <a:solidFill>
            <a:srgbClr val="FFFFFF"/>
          </a:solidFill>
          <a:ln>
            <a:solidFill>
              <a:srgbClr val="167F8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/>
          <a:lstStyle/>
          <a:p>
            <a:pPr algn="ctr"/>
            <a:r>
              <a:rPr sz="1500">
                <a:solidFill>
                  <a:srgbClr val="232323"/>
                </a:solidFill>
                <a:latin typeface="Aptos"/>
              </a:rPr>
              <a:t>Study bank covering: formation of youth culture and subcultures; deviant subcultures; patterns and trends by class, gender and ethnicity; media and youth deviance; and newer/emerging forms of youth subculture.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31520" y="5486400"/>
            <a:ext cx="3246120" cy="566928"/>
          </a:xfrm>
          <a:prstGeom prst="roundRect">
            <a:avLst/>
          </a:prstGeom>
          <a:solidFill>
            <a:srgbClr val="E7F4F4"/>
          </a:solidFill>
          <a:ln>
            <a:solidFill>
              <a:srgbClr val="167F8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200" b="1">
                <a:solidFill>
                  <a:srgbClr val="16385C"/>
                </a:solidFill>
                <a:latin typeface="Aptos"/>
              </a:rPr>
              <a:t>One-line findings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526280" y="5486400"/>
            <a:ext cx="3246120" cy="566928"/>
          </a:xfrm>
          <a:prstGeom prst="roundRect">
            <a:avLst/>
          </a:prstGeom>
          <a:solidFill>
            <a:srgbClr val="E7F4F4"/>
          </a:solidFill>
          <a:ln>
            <a:solidFill>
              <a:srgbClr val="167F8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200" b="1">
                <a:solidFill>
                  <a:srgbClr val="16385C"/>
                </a:solidFill>
                <a:latin typeface="Aptos"/>
              </a:rPr>
              <a:t>OCR-friendly examples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321040" y="5486400"/>
            <a:ext cx="3246120" cy="566928"/>
          </a:xfrm>
          <a:prstGeom prst="roundRect">
            <a:avLst/>
          </a:prstGeom>
          <a:solidFill>
            <a:srgbClr val="E7F4F4"/>
          </a:solidFill>
          <a:ln>
            <a:solidFill>
              <a:srgbClr val="167F8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200" b="1">
                <a:solidFill>
                  <a:srgbClr val="16385C"/>
                </a:solidFill>
                <a:latin typeface="Aptos"/>
              </a:rPr>
              <a:t>Easy to export into lessons / revision slides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3F7FA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822960"/>
          </a:xfrm>
          <a:prstGeom prst="rect">
            <a:avLst/>
          </a:prstGeom>
          <a:solidFill>
            <a:srgbClr val="16385C"/>
          </a:solidFill>
          <a:ln>
            <a:solidFill>
              <a:srgbClr val="16385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254000" tIns="76200"/>
          <a:lstStyle/>
          <a:p>
            <a:pPr algn="l"/>
            <a:r>
              <a:rPr sz="2800" b="1">
                <a:solidFill>
                  <a:srgbClr val="FFFFFF"/>
                </a:solidFill>
                <a:latin typeface="Aptos Display"/>
              </a:rPr>
              <a:t>KQ2: Patterns and trends in youth deviance — gender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5760" y="877824"/>
            <a:ext cx="1133856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200">
                <a:solidFill>
                  <a:srgbClr val="16385C"/>
                </a:solidFill>
                <a:latin typeface="Aptos"/>
              </a:rPr>
              <a:t>Five strong studies on gender and youth deviance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537960"/>
            <a:ext cx="12191695" cy="320040"/>
          </a:xfrm>
          <a:prstGeom prst="rect">
            <a:avLst/>
          </a:prstGeom>
          <a:solidFill>
            <a:srgbClr val="16385C"/>
          </a:solidFill>
          <a:ln>
            <a:solidFill>
              <a:srgbClr val="16385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100">
                <a:solidFill>
                  <a:srgbClr val="FFFFFF"/>
                </a:solidFill>
                <a:latin typeface="Aptos"/>
              </a:rPr>
              <a:t>OCR A Level Sociology | Component 01 | Section B Option 2: Youth subcultures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11480" y="1234440"/>
          <a:ext cx="11384280" cy="4526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0240"/>
                <a:gridCol w="2423160"/>
                <a:gridCol w="7040880"/>
              </a:tblGrid>
              <a:tr h="754380">
                <a:tc>
                  <a:txBody>
                    <a:bodyPr/>
                    <a:lstStyle/>
                    <a:p>
                      <a:r>
                        <a:rPr sz="1300" b="1">
                          <a:solidFill>
                            <a:srgbClr val="FFFFFF"/>
                          </a:solidFill>
                          <a:latin typeface="Aptos"/>
                        </a:rPr>
                        <a:t>Area / angle</a:t>
                      </a:r>
                    </a:p>
                  </a:txBody>
                  <a:tcPr>
                    <a:solidFill>
                      <a:srgbClr val="16385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300" b="1">
                          <a:solidFill>
                            <a:srgbClr val="FFFFFF"/>
                          </a:solidFill>
                          <a:latin typeface="Aptos"/>
                        </a:rPr>
                        <a:t>Study / thinker</a:t>
                      </a:r>
                    </a:p>
                  </a:txBody>
                  <a:tcPr>
                    <a:solidFill>
                      <a:srgbClr val="16385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300" b="1">
                          <a:solidFill>
                            <a:srgbClr val="FFFFFF"/>
                          </a:solidFill>
                          <a:latin typeface="Aptos"/>
                        </a:rPr>
                        <a:t>One-line finding students can use</a:t>
                      </a:r>
                    </a:p>
                  </a:txBody>
                  <a:tcPr>
                    <a:solidFill>
                      <a:srgbClr val="16385C"/>
                    </a:solidFill>
                  </a:tcPr>
                </a:tc>
              </a:tr>
              <a:tr h="754380">
                <a:tc>
                  <a:txBody>
                    <a:bodyPr wrap="square" lIns="76200" rIns="76200" tIns="38100" bIns="25400"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sz="1300">
                          <a:solidFill>
                            <a:srgbClr val="232323"/>
                          </a:solidFill>
                          <a:latin typeface="Aptos"/>
                        </a:rPr>
                        <a:t>Gender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 wrap="square" lIns="76200" rIns="76200" tIns="38100" bIns="25400"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sz="1300" b="1">
                          <a:solidFill>
                            <a:srgbClr val="232323"/>
                          </a:solidFill>
                          <a:latin typeface="Aptos"/>
                        </a:rPr>
                        <a:t>Heidensohn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 wrap="square" lIns="76200" rIns="76200" tIns="38100" bIns="25400"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sz="1300">
                          <a:solidFill>
                            <a:srgbClr val="232323"/>
                          </a:solidFill>
                          <a:latin typeface="Aptos"/>
                        </a:rPr>
                        <a:t>Girls are more closely controlled at home, in public and at school, which helps explain their lower recorded involvement in deviance.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  <a:tr h="754380">
                <a:tc>
                  <a:txBody>
                    <a:bodyPr wrap="square" lIns="76200" rIns="76200" tIns="38100" bIns="25400"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sz="1300">
                          <a:solidFill>
                            <a:srgbClr val="232323"/>
                          </a:solidFill>
                          <a:latin typeface="Aptos"/>
                        </a:rPr>
                        <a:t>Gender</a:t>
                      </a:r>
                    </a:p>
                  </a:txBody>
                  <a:tcPr>
                    <a:solidFill>
                      <a:srgbClr val="E7F4F4"/>
                    </a:solidFill>
                  </a:tcPr>
                </a:tc>
                <a:tc>
                  <a:txBody>
                    <a:bodyPr wrap="square" lIns="76200" rIns="76200" tIns="38100" bIns="25400"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sz="1300" b="1">
                          <a:solidFill>
                            <a:srgbClr val="232323"/>
                          </a:solidFill>
                          <a:latin typeface="Aptos"/>
                        </a:rPr>
                        <a:t>Messerschmidt</a:t>
                      </a:r>
                    </a:p>
                  </a:txBody>
                  <a:tcPr>
                    <a:solidFill>
                      <a:srgbClr val="E7F4F4"/>
                    </a:solidFill>
                  </a:tcPr>
                </a:tc>
                <a:tc>
                  <a:txBody>
                    <a:bodyPr wrap="square" lIns="76200" rIns="76200" tIns="38100" bIns="25400"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sz="1300">
                          <a:solidFill>
                            <a:srgbClr val="232323"/>
                          </a:solidFill>
                          <a:latin typeface="Aptos"/>
                        </a:rPr>
                        <a:t>Some young men use crime and deviance to “accomplish masculinity”, especially when legitimate routes to status are blocked.</a:t>
                      </a:r>
                    </a:p>
                  </a:txBody>
                  <a:tcPr>
                    <a:solidFill>
                      <a:srgbClr val="E7F4F4"/>
                    </a:solidFill>
                  </a:tcPr>
                </a:tc>
              </a:tr>
              <a:tr h="754380">
                <a:tc>
                  <a:txBody>
                    <a:bodyPr wrap="square" lIns="76200" rIns="76200" tIns="38100" bIns="25400"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sz="1300">
                          <a:solidFill>
                            <a:srgbClr val="232323"/>
                          </a:solidFill>
                          <a:latin typeface="Aptos"/>
                        </a:rPr>
                        <a:t>Gender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 wrap="square" lIns="76200" rIns="76200" tIns="38100" bIns="25400"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sz="1300" b="1">
                          <a:solidFill>
                            <a:srgbClr val="232323"/>
                          </a:solidFill>
                          <a:latin typeface="Aptos"/>
                        </a:rPr>
                        <a:t>Batchelor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 wrap="square" lIns="76200" rIns="76200" tIns="38100" bIns="25400"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sz="1300">
                          <a:solidFill>
                            <a:srgbClr val="232323"/>
                          </a:solidFill>
                          <a:latin typeface="Aptos"/>
                        </a:rPr>
                        <a:t>When girls engage in violence, it is often linked to reputation, self-protection and local status rather than simple liberation.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  <a:tr h="754380">
                <a:tc>
                  <a:txBody>
                    <a:bodyPr wrap="square" lIns="76200" rIns="76200" tIns="38100" bIns="25400"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sz="1300">
                          <a:solidFill>
                            <a:srgbClr val="232323"/>
                          </a:solidFill>
                          <a:latin typeface="Aptos"/>
                        </a:rPr>
                        <a:t>Gender</a:t>
                      </a:r>
                    </a:p>
                  </a:txBody>
                  <a:tcPr>
                    <a:solidFill>
                      <a:srgbClr val="E7F4F4"/>
                    </a:solidFill>
                  </a:tcPr>
                </a:tc>
                <a:tc>
                  <a:txBody>
                    <a:bodyPr wrap="square" lIns="76200" rIns="76200" tIns="38100" bIns="25400"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sz="1300" b="1">
                          <a:solidFill>
                            <a:srgbClr val="232323"/>
                          </a:solidFill>
                          <a:latin typeface="Aptos"/>
                        </a:rPr>
                        <a:t>Chesney-Lind</a:t>
                      </a:r>
                    </a:p>
                  </a:txBody>
                  <a:tcPr>
                    <a:solidFill>
                      <a:srgbClr val="E7F4F4"/>
                    </a:solidFill>
                  </a:tcPr>
                </a:tc>
                <a:tc>
                  <a:txBody>
                    <a:bodyPr wrap="square" lIns="76200" rIns="76200" tIns="38100" bIns="25400"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sz="1300">
                          <a:solidFill>
                            <a:srgbClr val="232323"/>
                          </a:solidFill>
                          <a:latin typeface="Aptos"/>
                        </a:rPr>
                        <a:t>Female offending is often connected to victimisation, abuse and marginalisation, challenging male-centred explanations of deviance.</a:t>
                      </a:r>
                    </a:p>
                  </a:txBody>
                  <a:tcPr>
                    <a:solidFill>
                      <a:srgbClr val="E7F4F4"/>
                    </a:solidFill>
                  </a:tcPr>
                </a:tc>
              </a:tr>
              <a:tr h="754380">
                <a:tc>
                  <a:txBody>
                    <a:bodyPr wrap="square" lIns="76200" rIns="76200" tIns="38100" bIns="25400"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sz="1300">
                          <a:solidFill>
                            <a:srgbClr val="232323"/>
                          </a:solidFill>
                          <a:latin typeface="Aptos"/>
                        </a:rPr>
                        <a:t>Gender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 wrap="square" lIns="76200" rIns="76200" tIns="38100" bIns="25400"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sz="1300" b="1">
                          <a:solidFill>
                            <a:srgbClr val="232323"/>
                          </a:solidFill>
                          <a:latin typeface="Aptos"/>
                        </a:rPr>
                        <a:t>Adler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 wrap="square" lIns="76200" rIns="76200" tIns="38100" bIns="25400"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sz="1300">
                          <a:solidFill>
                            <a:srgbClr val="232323"/>
                          </a:solidFill>
                          <a:latin typeface="Aptos"/>
                        </a:rPr>
                        <a:t>The liberation thesis argues that as gender roles change, some women and girls may become more involved in traditionally male forms of crime.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3F7FA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822960"/>
          </a:xfrm>
          <a:prstGeom prst="rect">
            <a:avLst/>
          </a:prstGeom>
          <a:solidFill>
            <a:srgbClr val="16385C"/>
          </a:solidFill>
          <a:ln>
            <a:solidFill>
              <a:srgbClr val="16385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254000" tIns="76200"/>
          <a:lstStyle/>
          <a:p>
            <a:pPr algn="l"/>
            <a:r>
              <a:rPr sz="2800" b="1">
                <a:solidFill>
                  <a:srgbClr val="FFFFFF"/>
                </a:solidFill>
                <a:latin typeface="Aptos Display"/>
              </a:rPr>
              <a:t>KQ2: Patterns and trends in youth deviance — ethnicity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5760" y="877824"/>
            <a:ext cx="1133856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200">
                <a:solidFill>
                  <a:srgbClr val="16385C"/>
                </a:solidFill>
                <a:latin typeface="Aptos"/>
              </a:rPr>
              <a:t>Five strong studies on ethnicity and youth deviance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537960"/>
            <a:ext cx="12191695" cy="320040"/>
          </a:xfrm>
          <a:prstGeom prst="rect">
            <a:avLst/>
          </a:prstGeom>
          <a:solidFill>
            <a:srgbClr val="16385C"/>
          </a:solidFill>
          <a:ln>
            <a:solidFill>
              <a:srgbClr val="16385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100">
                <a:solidFill>
                  <a:srgbClr val="FFFFFF"/>
                </a:solidFill>
                <a:latin typeface="Aptos"/>
              </a:rPr>
              <a:t>OCR A Level Sociology | Component 01 | Section B Option 2: Youth subcultures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11480" y="1234440"/>
          <a:ext cx="11384280" cy="4526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0240"/>
                <a:gridCol w="2423160"/>
                <a:gridCol w="7040880"/>
              </a:tblGrid>
              <a:tr h="754380">
                <a:tc>
                  <a:txBody>
                    <a:bodyPr/>
                    <a:lstStyle/>
                    <a:p>
                      <a:r>
                        <a:rPr sz="1300" b="1">
                          <a:solidFill>
                            <a:srgbClr val="FFFFFF"/>
                          </a:solidFill>
                          <a:latin typeface="Aptos"/>
                        </a:rPr>
                        <a:t>Area / angle</a:t>
                      </a:r>
                    </a:p>
                  </a:txBody>
                  <a:tcPr>
                    <a:solidFill>
                      <a:srgbClr val="16385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300" b="1">
                          <a:solidFill>
                            <a:srgbClr val="FFFFFF"/>
                          </a:solidFill>
                          <a:latin typeface="Aptos"/>
                        </a:rPr>
                        <a:t>Study / thinker</a:t>
                      </a:r>
                    </a:p>
                  </a:txBody>
                  <a:tcPr>
                    <a:solidFill>
                      <a:srgbClr val="16385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300" b="1">
                          <a:solidFill>
                            <a:srgbClr val="FFFFFF"/>
                          </a:solidFill>
                          <a:latin typeface="Aptos"/>
                        </a:rPr>
                        <a:t>One-line finding students can use</a:t>
                      </a:r>
                    </a:p>
                  </a:txBody>
                  <a:tcPr>
                    <a:solidFill>
                      <a:srgbClr val="16385C"/>
                    </a:solidFill>
                  </a:tcPr>
                </a:tc>
              </a:tr>
              <a:tr h="754380">
                <a:tc>
                  <a:txBody>
                    <a:bodyPr wrap="square" lIns="76200" rIns="76200" tIns="38100" bIns="25400"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sz="1300">
                          <a:solidFill>
                            <a:srgbClr val="232323"/>
                          </a:solidFill>
                          <a:latin typeface="Aptos"/>
                        </a:rPr>
                        <a:t>Ethnicity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 wrap="square" lIns="76200" rIns="76200" tIns="38100" bIns="25400"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sz="1300" b="1">
                          <a:solidFill>
                            <a:srgbClr val="232323"/>
                          </a:solidFill>
                          <a:latin typeface="Aptos"/>
                        </a:rPr>
                        <a:t>Sharp &amp; Budd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 wrap="square" lIns="76200" rIns="76200" tIns="38100" bIns="25400"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sz="1300">
                          <a:solidFill>
                            <a:srgbClr val="232323"/>
                          </a:solidFill>
                          <a:latin typeface="Aptos"/>
                        </a:rPr>
                        <a:t>Self-report studies suggest some ethnic differences in offence patterns, but also show that many forms of youth deviance cut across ethnic groups.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  <a:tr h="754380">
                <a:tc>
                  <a:txBody>
                    <a:bodyPr wrap="square" lIns="76200" rIns="76200" tIns="38100" bIns="25400"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sz="1300">
                          <a:solidFill>
                            <a:srgbClr val="232323"/>
                          </a:solidFill>
                          <a:latin typeface="Aptos"/>
                        </a:rPr>
                        <a:t>Ethnicity</a:t>
                      </a:r>
                    </a:p>
                  </a:txBody>
                  <a:tcPr>
                    <a:solidFill>
                      <a:srgbClr val="E7F4F4"/>
                    </a:solidFill>
                  </a:tcPr>
                </a:tc>
                <a:tc>
                  <a:txBody>
                    <a:bodyPr wrap="square" lIns="76200" rIns="76200" tIns="38100" bIns="25400"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sz="1300" b="1">
                          <a:solidFill>
                            <a:srgbClr val="232323"/>
                          </a:solidFill>
                          <a:latin typeface="Aptos"/>
                        </a:rPr>
                        <a:t>Hood</a:t>
                      </a:r>
                    </a:p>
                  </a:txBody>
                  <a:tcPr>
                    <a:solidFill>
                      <a:srgbClr val="E7F4F4"/>
                    </a:solidFill>
                  </a:tcPr>
                </a:tc>
                <a:tc>
                  <a:txBody>
                    <a:bodyPr wrap="square" lIns="76200" rIns="76200" tIns="38100" bIns="25400"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sz="1300">
                          <a:solidFill>
                            <a:srgbClr val="232323"/>
                          </a:solidFill>
                          <a:latin typeface="Aptos"/>
                        </a:rPr>
                        <a:t>Black people are overrepresented in prison statistics, raising questions about discrimination and bias across the criminal justice process.</a:t>
                      </a:r>
                    </a:p>
                  </a:txBody>
                  <a:tcPr>
                    <a:solidFill>
                      <a:srgbClr val="E7F4F4"/>
                    </a:solidFill>
                  </a:tcPr>
                </a:tc>
              </a:tr>
              <a:tr h="754380">
                <a:tc>
                  <a:txBody>
                    <a:bodyPr wrap="square" lIns="76200" rIns="76200" tIns="38100" bIns="25400"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sz="1300">
                          <a:solidFill>
                            <a:srgbClr val="232323"/>
                          </a:solidFill>
                          <a:latin typeface="Aptos"/>
                        </a:rPr>
                        <a:t>Ethnicity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 wrap="square" lIns="76200" rIns="76200" tIns="38100" bIns="25400"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sz="1300" b="1">
                          <a:solidFill>
                            <a:srgbClr val="232323"/>
                          </a:solidFill>
                          <a:latin typeface="Aptos"/>
                        </a:rPr>
                        <a:t>Bowling &amp; Phillips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 wrap="square" lIns="76200" rIns="76200" tIns="38100" bIns="25400"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sz="1300">
                          <a:solidFill>
                            <a:srgbClr val="232323"/>
                          </a:solidFill>
                          <a:latin typeface="Aptos"/>
                        </a:rPr>
                        <a:t>Racist stereotyping and selective policing help explain why some minority ethnic young people are criminalised more heavily.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  <a:tr h="754380">
                <a:tc>
                  <a:txBody>
                    <a:bodyPr wrap="square" lIns="76200" rIns="76200" tIns="38100" bIns="25400"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sz="1300">
                          <a:solidFill>
                            <a:srgbClr val="232323"/>
                          </a:solidFill>
                          <a:latin typeface="Aptos"/>
                        </a:rPr>
                        <a:t>Ethnicity</a:t>
                      </a:r>
                    </a:p>
                  </a:txBody>
                  <a:tcPr>
                    <a:solidFill>
                      <a:srgbClr val="E7F4F4"/>
                    </a:solidFill>
                  </a:tcPr>
                </a:tc>
                <a:tc>
                  <a:txBody>
                    <a:bodyPr wrap="square" lIns="76200" rIns="76200" tIns="38100" bIns="25400"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sz="1300" b="1">
                          <a:solidFill>
                            <a:srgbClr val="232323"/>
                          </a:solidFill>
                          <a:latin typeface="Aptos"/>
                        </a:rPr>
                        <a:t>Gilroy</a:t>
                      </a:r>
                    </a:p>
                  </a:txBody>
                  <a:tcPr>
                    <a:solidFill>
                      <a:srgbClr val="E7F4F4"/>
                    </a:solidFill>
                  </a:tcPr>
                </a:tc>
                <a:tc>
                  <a:txBody>
                    <a:bodyPr wrap="square" lIns="76200" rIns="76200" tIns="38100" bIns="25400"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sz="1300">
                          <a:solidFill>
                            <a:srgbClr val="232323"/>
                          </a:solidFill>
                          <a:latin typeface="Aptos"/>
                        </a:rPr>
                        <a:t>The idea of high black criminality is partly a myth produced by racist labelling and historical patterns of resistance.</a:t>
                      </a:r>
                    </a:p>
                  </a:txBody>
                  <a:tcPr>
                    <a:solidFill>
                      <a:srgbClr val="E7F4F4"/>
                    </a:solidFill>
                  </a:tcPr>
                </a:tc>
              </a:tr>
              <a:tr h="754380">
                <a:tc>
                  <a:txBody>
                    <a:bodyPr wrap="square" lIns="76200" rIns="76200" tIns="38100" bIns="25400"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sz="1300">
                          <a:solidFill>
                            <a:srgbClr val="232323"/>
                          </a:solidFill>
                          <a:latin typeface="Aptos"/>
                        </a:rPr>
                        <a:t>Ethnicity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 wrap="square" lIns="76200" rIns="76200" tIns="38100" bIns="25400"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sz="1300" b="1">
                          <a:solidFill>
                            <a:srgbClr val="232323"/>
                          </a:solidFill>
                          <a:latin typeface="Aptos"/>
                        </a:rPr>
                        <a:t>Lea &amp; Young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 wrap="square" lIns="76200" rIns="76200" tIns="38100" bIns="25400"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sz="1300">
                          <a:solidFill>
                            <a:srgbClr val="232323"/>
                          </a:solidFill>
                          <a:latin typeface="Aptos"/>
                        </a:rPr>
                        <a:t>Relative deprivation, marginalisation and social exclusion help explain some ethnic patterns in youth deviance.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3F7FA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822960"/>
          </a:xfrm>
          <a:prstGeom prst="rect">
            <a:avLst/>
          </a:prstGeom>
          <a:solidFill>
            <a:srgbClr val="16385C"/>
          </a:solidFill>
          <a:ln>
            <a:solidFill>
              <a:srgbClr val="16385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254000" tIns="76200"/>
          <a:lstStyle/>
          <a:p>
            <a:pPr algn="l"/>
            <a:r>
              <a:rPr sz="2800" b="1">
                <a:solidFill>
                  <a:srgbClr val="FFFFFF"/>
                </a:solidFill>
                <a:latin typeface="Aptos Display"/>
              </a:rPr>
              <a:t>KQ2: Explanations for participation in deviant subcultures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5760" y="877824"/>
            <a:ext cx="1133856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200">
                <a:solidFill>
                  <a:srgbClr val="16385C"/>
                </a:solidFill>
                <a:latin typeface="Aptos"/>
              </a:rPr>
              <a:t>Functionalist / New Right and Marxist / neo-Marxist approaches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537960"/>
            <a:ext cx="12191695" cy="320040"/>
          </a:xfrm>
          <a:prstGeom prst="rect">
            <a:avLst/>
          </a:prstGeom>
          <a:solidFill>
            <a:srgbClr val="16385C"/>
          </a:solidFill>
          <a:ln>
            <a:solidFill>
              <a:srgbClr val="16385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100">
                <a:solidFill>
                  <a:srgbClr val="FFFFFF"/>
                </a:solidFill>
                <a:latin typeface="Aptos"/>
              </a:rPr>
              <a:t>OCR A Level Sociology | Component 01 | Section B Option 2: Youth subcultures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02920" y="1325880"/>
            <a:ext cx="5577840" cy="4754880"/>
          </a:xfrm>
          <a:prstGeom prst="roundRect">
            <a:avLst/>
          </a:prstGeom>
          <a:solidFill>
            <a:srgbClr val="FFFFFF"/>
          </a:solidFill>
          <a:ln>
            <a:solidFill>
              <a:srgbClr val="167F8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ectangle 5"/>
          <p:cNvSpPr/>
          <p:nvPr/>
        </p:nvSpPr>
        <p:spPr>
          <a:xfrm>
            <a:off x="502920" y="1325880"/>
            <a:ext cx="5577840" cy="502920"/>
          </a:xfrm>
          <a:prstGeom prst="rect">
            <a:avLst/>
          </a:prstGeom>
          <a:solidFill>
            <a:srgbClr val="167F84"/>
          </a:solidFill>
          <a:ln>
            <a:solidFill>
              <a:srgbClr val="167F8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500" b="1">
                <a:solidFill>
                  <a:srgbClr val="FFFFFF"/>
                </a:solidFill>
                <a:latin typeface="Aptos"/>
              </a:rPr>
              <a:t>Functionalist / New Right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7512" y="1920240"/>
            <a:ext cx="5257800" cy="3886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sz="1500">
                <a:solidFill>
                  <a:srgbClr val="232323"/>
                </a:solidFill>
                <a:latin typeface="Aptos"/>
              </a:rPr>
              <a:t>Cohen: status frustration pushes some working-class boys into delinquent subcultures.</a:t>
            </a:r>
          </a:p>
          <a:p>
            <a:pPr>
              <a:spcAft>
                <a:spcPts val="600"/>
              </a:spcAft>
            </a:pPr>
            <a:r>
              <a:rPr sz="1500">
                <a:solidFill>
                  <a:srgbClr val="232323"/>
                </a:solidFill>
                <a:latin typeface="Aptos"/>
              </a:rPr>
              <a:t>Cloward &amp; Ohlin: illegal opportunity structures shape whether young people become criminal, conflict or retreatist.</a:t>
            </a:r>
          </a:p>
          <a:p>
            <a:pPr>
              <a:spcAft>
                <a:spcPts val="600"/>
              </a:spcAft>
            </a:pPr>
            <a:r>
              <a:rPr sz="1500">
                <a:solidFill>
                  <a:srgbClr val="232323"/>
                </a:solidFill>
                <a:latin typeface="Aptos"/>
              </a:rPr>
              <a:t>Miller: lower-class focal concerns such as toughness and excitement feed deviant peer cultures.</a:t>
            </a:r>
          </a:p>
          <a:p>
            <a:pPr>
              <a:spcAft>
                <a:spcPts val="600"/>
              </a:spcAft>
            </a:pPr>
            <a:r>
              <a:rPr sz="1500">
                <a:solidFill>
                  <a:srgbClr val="232323"/>
                </a:solidFill>
                <a:latin typeface="Aptos"/>
              </a:rPr>
              <a:t>Matza: many young people drift in and out of deviance rather than being fully committed criminals.</a:t>
            </a:r>
          </a:p>
          <a:p>
            <a:pPr>
              <a:spcAft>
                <a:spcPts val="600"/>
              </a:spcAft>
            </a:pPr>
            <a:r>
              <a:rPr sz="1500">
                <a:solidFill>
                  <a:srgbClr val="232323"/>
                </a:solidFill>
                <a:latin typeface="Aptos"/>
              </a:rPr>
              <a:t>Murray: weak socialisation and family breakdown can increase the risk of youth deviance.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108192" y="1325880"/>
            <a:ext cx="5577840" cy="4754880"/>
          </a:xfrm>
          <a:prstGeom prst="roundRect">
            <a:avLst/>
          </a:prstGeom>
          <a:solidFill>
            <a:srgbClr val="FFFFFF"/>
          </a:solidFill>
          <a:ln>
            <a:solidFill>
              <a:srgbClr val="167F8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Rectangle 8"/>
          <p:cNvSpPr/>
          <p:nvPr/>
        </p:nvSpPr>
        <p:spPr>
          <a:xfrm>
            <a:off x="6108192" y="1325880"/>
            <a:ext cx="5577840" cy="502920"/>
          </a:xfrm>
          <a:prstGeom prst="rect">
            <a:avLst/>
          </a:prstGeom>
          <a:solidFill>
            <a:srgbClr val="167F84"/>
          </a:solidFill>
          <a:ln>
            <a:solidFill>
              <a:srgbClr val="167F8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500" b="1">
                <a:solidFill>
                  <a:srgbClr val="FFFFFF"/>
                </a:solidFill>
                <a:latin typeface="Aptos"/>
              </a:rPr>
              <a:t>Marxist / neo-Marxist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72783" y="1920240"/>
            <a:ext cx="5257800" cy="3886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sz="1500">
                <a:solidFill>
                  <a:srgbClr val="232323"/>
                </a:solidFill>
                <a:latin typeface="Aptos"/>
              </a:rPr>
              <a:t>Hall et al: youth deviance is tied to wider crises, inequality and class conflict.</a:t>
            </a:r>
          </a:p>
          <a:p>
            <a:pPr>
              <a:spcAft>
                <a:spcPts val="600"/>
              </a:spcAft>
            </a:pPr>
            <a:r>
              <a:rPr sz="1500">
                <a:solidFill>
                  <a:srgbClr val="232323"/>
                </a:solidFill>
                <a:latin typeface="Aptos"/>
              </a:rPr>
              <a:t>Willis: anti-school subcultures reproduce working-class positions in capitalism.</a:t>
            </a:r>
          </a:p>
          <a:p>
            <a:pPr>
              <a:spcAft>
                <a:spcPts val="600"/>
              </a:spcAft>
            </a:pPr>
            <a:r>
              <a:rPr sz="1500">
                <a:solidFill>
                  <a:srgbClr val="232323"/>
                </a:solidFill>
                <a:latin typeface="Aptos"/>
              </a:rPr>
              <a:t>Hebdige: deviant style can be a symbolic challenge to hegemony.</a:t>
            </a:r>
          </a:p>
          <a:p>
            <a:pPr>
              <a:spcAft>
                <a:spcPts val="600"/>
              </a:spcAft>
            </a:pPr>
            <a:r>
              <a:rPr sz="1500">
                <a:solidFill>
                  <a:srgbClr val="232323"/>
                </a:solidFill>
                <a:latin typeface="Aptos"/>
              </a:rPr>
              <a:t>Brake: subcultures offer symbolic rather than structural solutions to inequality.</a:t>
            </a:r>
          </a:p>
          <a:p>
            <a:pPr>
              <a:spcAft>
                <a:spcPts val="600"/>
              </a:spcAft>
            </a:pPr>
            <a:r>
              <a:rPr sz="1500">
                <a:solidFill>
                  <a:srgbClr val="232323"/>
                </a:solidFill>
                <a:latin typeface="Aptos"/>
              </a:rPr>
              <a:t>Hallsworth &amp; Young: some gang cultures are responses to exclusion and blocked opportunities.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3F7FA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822960"/>
          </a:xfrm>
          <a:prstGeom prst="rect">
            <a:avLst/>
          </a:prstGeom>
          <a:solidFill>
            <a:srgbClr val="16385C"/>
          </a:solidFill>
          <a:ln>
            <a:solidFill>
              <a:srgbClr val="16385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254000" tIns="76200"/>
          <a:lstStyle/>
          <a:p>
            <a:pPr algn="l"/>
            <a:r>
              <a:rPr sz="2800" b="1">
                <a:solidFill>
                  <a:srgbClr val="FFFFFF"/>
                </a:solidFill>
                <a:latin typeface="Aptos Display"/>
              </a:rPr>
              <a:t>KQ2: Explanations for participation in deviant subcultures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5760" y="877824"/>
            <a:ext cx="1133856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200">
                <a:solidFill>
                  <a:srgbClr val="16385C"/>
                </a:solidFill>
                <a:latin typeface="Aptos"/>
              </a:rPr>
              <a:t>Interactionist and culture / identity approaches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537960"/>
            <a:ext cx="12191695" cy="320040"/>
          </a:xfrm>
          <a:prstGeom prst="rect">
            <a:avLst/>
          </a:prstGeom>
          <a:solidFill>
            <a:srgbClr val="16385C"/>
          </a:solidFill>
          <a:ln>
            <a:solidFill>
              <a:srgbClr val="16385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100">
                <a:solidFill>
                  <a:srgbClr val="FFFFFF"/>
                </a:solidFill>
                <a:latin typeface="Aptos"/>
              </a:rPr>
              <a:t>OCR A Level Sociology | Component 01 | Section B Option 2: Youth subcultures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02920" y="1325880"/>
            <a:ext cx="5577840" cy="4754880"/>
          </a:xfrm>
          <a:prstGeom prst="roundRect">
            <a:avLst/>
          </a:prstGeom>
          <a:solidFill>
            <a:srgbClr val="FFFFFF"/>
          </a:solidFill>
          <a:ln>
            <a:solidFill>
              <a:srgbClr val="167F8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ectangle 5"/>
          <p:cNvSpPr/>
          <p:nvPr/>
        </p:nvSpPr>
        <p:spPr>
          <a:xfrm>
            <a:off x="502920" y="1325880"/>
            <a:ext cx="5577840" cy="502920"/>
          </a:xfrm>
          <a:prstGeom prst="rect">
            <a:avLst/>
          </a:prstGeom>
          <a:solidFill>
            <a:srgbClr val="167F84"/>
          </a:solidFill>
          <a:ln>
            <a:solidFill>
              <a:srgbClr val="167F8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500" b="1">
                <a:solidFill>
                  <a:srgbClr val="FFFFFF"/>
                </a:solidFill>
                <a:latin typeface="Aptos"/>
              </a:rPr>
              <a:t>Interactionism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7512" y="1920240"/>
            <a:ext cx="5257800" cy="3886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sz="1500">
                <a:solidFill>
                  <a:srgbClr val="232323"/>
                </a:solidFill>
                <a:latin typeface="Aptos"/>
              </a:rPr>
              <a:t>Becker: deviance can be amplified when young people are labelled as outsiders.</a:t>
            </a:r>
          </a:p>
          <a:p>
            <a:pPr>
              <a:spcAft>
                <a:spcPts val="600"/>
              </a:spcAft>
            </a:pPr>
            <a:r>
              <a:rPr sz="1500">
                <a:solidFill>
                  <a:srgbClr val="232323"/>
                </a:solidFill>
                <a:latin typeface="Aptos"/>
              </a:rPr>
              <a:t>Young: social reaction and control can create deviance amplification spirals.</a:t>
            </a:r>
          </a:p>
          <a:p>
            <a:pPr>
              <a:spcAft>
                <a:spcPts val="600"/>
              </a:spcAft>
            </a:pPr>
            <a:r>
              <a:rPr sz="1500">
                <a:solidFill>
                  <a:srgbClr val="232323"/>
                </a:solidFill>
                <a:latin typeface="Aptos"/>
              </a:rPr>
              <a:t>Cicourel: official statistics may reflect police and justice biases rather than real deviance patterns.</a:t>
            </a:r>
          </a:p>
          <a:p>
            <a:pPr>
              <a:spcAft>
                <a:spcPts val="600"/>
              </a:spcAft>
            </a:pPr>
            <a:r>
              <a:rPr sz="1500">
                <a:solidFill>
                  <a:srgbClr val="232323"/>
                </a:solidFill>
                <a:latin typeface="Aptos"/>
              </a:rPr>
              <a:t>Lemert: secondary deviance can develop when people internalise deviant labels.</a:t>
            </a:r>
          </a:p>
          <a:p>
            <a:pPr>
              <a:spcAft>
                <a:spcPts val="600"/>
              </a:spcAft>
            </a:pPr>
            <a:r>
              <a:rPr sz="1500">
                <a:solidFill>
                  <a:srgbClr val="232323"/>
                </a:solidFill>
                <a:latin typeface="Aptos"/>
              </a:rPr>
              <a:t>Goffman: stigma can shape how young people see themselves and how others treat them.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108192" y="1325880"/>
            <a:ext cx="5577840" cy="4754880"/>
          </a:xfrm>
          <a:prstGeom prst="roundRect">
            <a:avLst/>
          </a:prstGeom>
          <a:solidFill>
            <a:srgbClr val="FFFFFF"/>
          </a:solidFill>
          <a:ln>
            <a:solidFill>
              <a:srgbClr val="167F8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Rectangle 8"/>
          <p:cNvSpPr/>
          <p:nvPr/>
        </p:nvSpPr>
        <p:spPr>
          <a:xfrm>
            <a:off x="6108192" y="1325880"/>
            <a:ext cx="5577840" cy="502920"/>
          </a:xfrm>
          <a:prstGeom prst="rect">
            <a:avLst/>
          </a:prstGeom>
          <a:solidFill>
            <a:srgbClr val="167F84"/>
          </a:solidFill>
          <a:ln>
            <a:solidFill>
              <a:srgbClr val="167F8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500" b="1">
                <a:solidFill>
                  <a:srgbClr val="FFFFFF"/>
                </a:solidFill>
                <a:latin typeface="Aptos"/>
              </a:rPr>
              <a:t>Culture and identity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72783" y="1920240"/>
            <a:ext cx="5257800" cy="3886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sz="1500">
                <a:solidFill>
                  <a:srgbClr val="232323"/>
                </a:solidFill>
                <a:latin typeface="Aptos"/>
              </a:rPr>
              <a:t>Sewell: subcultures may provide identity, belonging and masculine status for some young men.</a:t>
            </a:r>
          </a:p>
          <a:p>
            <a:pPr>
              <a:spcAft>
                <a:spcPts val="600"/>
              </a:spcAft>
            </a:pPr>
            <a:r>
              <a:rPr sz="1500">
                <a:solidFill>
                  <a:srgbClr val="232323"/>
                </a:solidFill>
                <a:latin typeface="Aptos"/>
              </a:rPr>
              <a:t>Archer et al: style and consumption can help young people construct classed and gendered identities.</a:t>
            </a:r>
          </a:p>
          <a:p>
            <a:pPr>
              <a:spcAft>
                <a:spcPts val="600"/>
              </a:spcAft>
            </a:pPr>
            <a:r>
              <a:rPr sz="1500">
                <a:solidFill>
                  <a:srgbClr val="232323"/>
                </a:solidFill>
                <a:latin typeface="Aptos"/>
              </a:rPr>
              <a:t>Bennett: late modern youth cultures may be fluid, lifestyle-based and fragmented.</a:t>
            </a:r>
          </a:p>
          <a:p>
            <a:pPr>
              <a:spcAft>
                <a:spcPts val="600"/>
              </a:spcAft>
            </a:pPr>
            <a:r>
              <a:rPr sz="1500">
                <a:solidFill>
                  <a:srgbClr val="232323"/>
                </a:solidFill>
                <a:latin typeface="Aptos"/>
              </a:rPr>
              <a:t>Thornton: club cultures create status through “subcultural capital”.</a:t>
            </a:r>
          </a:p>
          <a:p>
            <a:pPr>
              <a:spcAft>
                <a:spcPts val="600"/>
              </a:spcAft>
            </a:pPr>
            <a:r>
              <a:rPr sz="1500">
                <a:solidFill>
                  <a:srgbClr val="232323"/>
                </a:solidFill>
                <a:latin typeface="Aptos"/>
              </a:rPr>
              <a:t>Lyng: risk-taking can offer excitement, identity and edgework for some young people.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3F7FA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822960"/>
          </a:xfrm>
          <a:prstGeom prst="rect">
            <a:avLst/>
          </a:prstGeom>
          <a:solidFill>
            <a:srgbClr val="16385C"/>
          </a:solidFill>
          <a:ln>
            <a:solidFill>
              <a:srgbClr val="16385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254000" tIns="76200"/>
          <a:lstStyle/>
          <a:p>
            <a:pPr algn="l"/>
            <a:r>
              <a:rPr sz="2800" b="1">
                <a:solidFill>
                  <a:srgbClr val="FFFFFF"/>
                </a:solidFill>
                <a:latin typeface="Aptos Display"/>
              </a:rPr>
              <a:t>KQ2: The media and youth deviance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5760" y="877824"/>
            <a:ext cx="1133856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200">
                <a:solidFill>
                  <a:srgbClr val="16385C"/>
                </a:solidFill>
                <a:latin typeface="Aptos"/>
              </a:rPr>
              <a:t>Five essential studies for deviance amplification, folk devils and moral panics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537960"/>
            <a:ext cx="12191695" cy="320040"/>
          </a:xfrm>
          <a:prstGeom prst="rect">
            <a:avLst/>
          </a:prstGeom>
          <a:solidFill>
            <a:srgbClr val="16385C"/>
          </a:solidFill>
          <a:ln>
            <a:solidFill>
              <a:srgbClr val="16385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100">
                <a:solidFill>
                  <a:srgbClr val="FFFFFF"/>
                </a:solidFill>
                <a:latin typeface="Aptos"/>
              </a:rPr>
              <a:t>OCR A Level Sociology | Component 01 | Section B Option 2: Youth subcultures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11480" y="1234440"/>
          <a:ext cx="11384280" cy="4526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0240"/>
                <a:gridCol w="2423160"/>
                <a:gridCol w="7040880"/>
              </a:tblGrid>
              <a:tr h="754380">
                <a:tc>
                  <a:txBody>
                    <a:bodyPr/>
                    <a:lstStyle/>
                    <a:p>
                      <a:r>
                        <a:rPr sz="1300" b="1">
                          <a:solidFill>
                            <a:srgbClr val="FFFFFF"/>
                          </a:solidFill>
                          <a:latin typeface="Aptos"/>
                        </a:rPr>
                        <a:t>Area / angle</a:t>
                      </a:r>
                    </a:p>
                  </a:txBody>
                  <a:tcPr>
                    <a:solidFill>
                      <a:srgbClr val="16385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300" b="1">
                          <a:solidFill>
                            <a:srgbClr val="FFFFFF"/>
                          </a:solidFill>
                          <a:latin typeface="Aptos"/>
                        </a:rPr>
                        <a:t>Study / thinker</a:t>
                      </a:r>
                    </a:p>
                  </a:txBody>
                  <a:tcPr>
                    <a:solidFill>
                      <a:srgbClr val="16385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300" b="1">
                          <a:solidFill>
                            <a:srgbClr val="FFFFFF"/>
                          </a:solidFill>
                          <a:latin typeface="Aptos"/>
                        </a:rPr>
                        <a:t>One-line finding students can use</a:t>
                      </a:r>
                    </a:p>
                  </a:txBody>
                  <a:tcPr>
                    <a:solidFill>
                      <a:srgbClr val="16385C"/>
                    </a:solidFill>
                  </a:tcPr>
                </a:tc>
              </a:tr>
              <a:tr h="754380">
                <a:tc>
                  <a:txBody>
                    <a:bodyPr wrap="square" lIns="76200" rIns="76200" tIns="38100" bIns="25400"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sz="1300">
                          <a:solidFill>
                            <a:srgbClr val="232323"/>
                          </a:solidFill>
                          <a:latin typeface="Aptos"/>
                        </a:rPr>
                        <a:t>Moral panic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 wrap="square" lIns="76200" rIns="76200" tIns="38100" bIns="25400"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sz="1300" b="1">
                          <a:solidFill>
                            <a:srgbClr val="232323"/>
                          </a:solidFill>
                          <a:latin typeface="Aptos"/>
                        </a:rPr>
                        <a:t>Cohen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 wrap="square" lIns="76200" rIns="76200" tIns="38100" bIns="25400"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sz="1300">
                          <a:solidFill>
                            <a:srgbClr val="232323"/>
                          </a:solidFill>
                          <a:latin typeface="Aptos"/>
                        </a:rPr>
                        <a:t>Media exaggeration of the mods and rockers helped create folk devils and increased social control.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  <a:tr h="754380">
                <a:tc>
                  <a:txBody>
                    <a:bodyPr wrap="square" lIns="76200" rIns="76200" tIns="38100" bIns="25400"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sz="1300">
                          <a:solidFill>
                            <a:srgbClr val="232323"/>
                          </a:solidFill>
                          <a:latin typeface="Aptos"/>
                        </a:rPr>
                        <a:t>Deviance amplification</a:t>
                      </a:r>
                    </a:p>
                  </a:txBody>
                  <a:tcPr>
                    <a:solidFill>
                      <a:srgbClr val="E7F4F4"/>
                    </a:solidFill>
                  </a:tcPr>
                </a:tc>
                <a:tc>
                  <a:txBody>
                    <a:bodyPr wrap="square" lIns="76200" rIns="76200" tIns="38100" bIns="25400"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sz="1300" b="1">
                          <a:solidFill>
                            <a:srgbClr val="232323"/>
                          </a:solidFill>
                          <a:latin typeface="Aptos"/>
                        </a:rPr>
                        <a:t>Young</a:t>
                      </a:r>
                    </a:p>
                  </a:txBody>
                  <a:tcPr>
                    <a:solidFill>
                      <a:srgbClr val="E7F4F4"/>
                    </a:solidFill>
                  </a:tcPr>
                </a:tc>
                <a:tc>
                  <a:txBody>
                    <a:bodyPr wrap="square" lIns="76200" rIns="76200" tIns="38100" bIns="25400"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sz="1300">
                          <a:solidFill>
                            <a:srgbClr val="232323"/>
                          </a:solidFill>
                          <a:latin typeface="Aptos"/>
                        </a:rPr>
                        <a:t>The social reaction to hippie drug use increased stigmatisation and pushed some further into deviance.</a:t>
                      </a:r>
                    </a:p>
                  </a:txBody>
                  <a:tcPr>
                    <a:solidFill>
                      <a:srgbClr val="E7F4F4"/>
                    </a:solidFill>
                  </a:tcPr>
                </a:tc>
              </a:tr>
              <a:tr h="754380">
                <a:tc>
                  <a:txBody>
                    <a:bodyPr wrap="square" lIns="76200" rIns="76200" tIns="38100" bIns="25400"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sz="1300">
                          <a:solidFill>
                            <a:srgbClr val="232323"/>
                          </a:solidFill>
                          <a:latin typeface="Aptos"/>
                        </a:rPr>
                        <a:t>Media, race and youth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 wrap="square" lIns="76200" rIns="76200" tIns="38100" bIns="25400"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sz="1300" b="1">
                          <a:solidFill>
                            <a:srgbClr val="232323"/>
                          </a:solidFill>
                          <a:latin typeface="Aptos"/>
                        </a:rPr>
                        <a:t>Hall et al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 wrap="square" lIns="76200" rIns="76200" tIns="38100" bIns="25400"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sz="1300">
                          <a:solidFill>
                            <a:srgbClr val="232323"/>
                          </a:solidFill>
                          <a:latin typeface="Aptos"/>
                        </a:rPr>
                        <a:t>The media panic over “mugging” linked black youth to crime and helped justify harsher control.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  <a:tr h="754380">
                <a:tc>
                  <a:txBody>
                    <a:bodyPr wrap="square" lIns="76200" rIns="76200" tIns="38100" bIns="25400"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sz="1300">
                          <a:solidFill>
                            <a:srgbClr val="232323"/>
                          </a:solidFill>
                          <a:latin typeface="Aptos"/>
                        </a:rPr>
                        <a:t>Moral panic theory</a:t>
                      </a:r>
                    </a:p>
                  </a:txBody>
                  <a:tcPr>
                    <a:solidFill>
                      <a:srgbClr val="E7F4F4"/>
                    </a:solidFill>
                  </a:tcPr>
                </a:tc>
                <a:tc>
                  <a:txBody>
                    <a:bodyPr wrap="square" lIns="76200" rIns="76200" tIns="38100" bIns="25400"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sz="1300" b="1">
                          <a:solidFill>
                            <a:srgbClr val="232323"/>
                          </a:solidFill>
                          <a:latin typeface="Aptos"/>
                        </a:rPr>
                        <a:t>Goode &amp; Ben-Yehuda</a:t>
                      </a:r>
                    </a:p>
                  </a:txBody>
                  <a:tcPr>
                    <a:solidFill>
                      <a:srgbClr val="E7F4F4"/>
                    </a:solidFill>
                  </a:tcPr>
                </a:tc>
                <a:tc>
                  <a:txBody>
                    <a:bodyPr wrap="square" lIns="76200" rIns="76200" tIns="38100" bIns="25400"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sz="1300">
                          <a:solidFill>
                            <a:srgbClr val="232323"/>
                          </a:solidFill>
                          <a:latin typeface="Aptos"/>
                        </a:rPr>
                        <a:t>Moral panics involve concern, hostility, consensus, disproportionality and volatility.</a:t>
                      </a:r>
                    </a:p>
                  </a:txBody>
                  <a:tcPr>
                    <a:solidFill>
                      <a:srgbClr val="E7F4F4"/>
                    </a:solidFill>
                  </a:tcPr>
                </a:tc>
              </a:tr>
              <a:tr h="754380">
                <a:tc>
                  <a:txBody>
                    <a:bodyPr wrap="square" lIns="76200" rIns="76200" tIns="38100" bIns="25400"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sz="1300">
                          <a:solidFill>
                            <a:srgbClr val="232323"/>
                          </a:solidFill>
                          <a:latin typeface="Aptos"/>
                        </a:rPr>
                        <a:t>Late modern media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 wrap="square" lIns="76200" rIns="76200" tIns="38100" bIns="25400"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sz="1300" b="1">
                          <a:solidFill>
                            <a:srgbClr val="232323"/>
                          </a:solidFill>
                          <a:latin typeface="Aptos"/>
                        </a:rPr>
                        <a:t>McRobbie &amp; Thornton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 wrap="square" lIns="76200" rIns="76200" tIns="38100" bIns="25400"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sz="1300">
                          <a:solidFill>
                            <a:srgbClr val="232323"/>
                          </a:solidFill>
                          <a:latin typeface="Aptos"/>
                        </a:rPr>
                        <a:t>Moral panics still happen, but media-saturated youth cultures can also answer back and resist simple demonisation.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3F7FA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822960"/>
          </a:xfrm>
          <a:prstGeom prst="rect">
            <a:avLst/>
          </a:prstGeom>
          <a:solidFill>
            <a:srgbClr val="16385C"/>
          </a:solidFill>
          <a:ln>
            <a:solidFill>
              <a:srgbClr val="16385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254000" tIns="76200"/>
          <a:lstStyle/>
          <a:p>
            <a:pPr algn="l"/>
            <a:r>
              <a:rPr sz="2800" b="1">
                <a:solidFill>
                  <a:srgbClr val="FFFFFF"/>
                </a:solidFill>
                <a:latin typeface="Aptos Display"/>
              </a:rPr>
              <a:t>Newer and emerging youth subcultures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5760" y="877824"/>
            <a:ext cx="1133856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200">
                <a:solidFill>
                  <a:srgbClr val="16385C"/>
                </a:solidFill>
                <a:latin typeface="Aptos"/>
              </a:rPr>
              <a:t>Useful contemporary examples OCR students can refer to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537960"/>
            <a:ext cx="12191695" cy="320040"/>
          </a:xfrm>
          <a:prstGeom prst="rect">
            <a:avLst/>
          </a:prstGeom>
          <a:solidFill>
            <a:srgbClr val="16385C"/>
          </a:solidFill>
          <a:ln>
            <a:solidFill>
              <a:srgbClr val="16385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100">
                <a:solidFill>
                  <a:srgbClr val="FFFFFF"/>
                </a:solidFill>
                <a:latin typeface="Aptos"/>
              </a:rPr>
              <a:t>OCR A Level Sociology | Component 01 | Section B Option 2: Youth subcultures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02920" y="1325880"/>
            <a:ext cx="11155680" cy="4846320"/>
          </a:xfrm>
          <a:prstGeom prst="roundRect">
            <a:avLst/>
          </a:prstGeom>
          <a:solidFill>
            <a:srgbClr val="FFFFFF"/>
          </a:solidFill>
          <a:ln>
            <a:solidFill>
              <a:srgbClr val="167F8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203200" rIns="203200" tIns="127000"/>
          <a:lstStyle/>
          <a:p>
            <a:pPr algn="ctr">
              <a:spcAft>
                <a:spcPts val="800"/>
              </a:spcAft>
            </a:pPr>
            <a:r>
              <a:rPr sz="1800">
                <a:solidFill>
                  <a:srgbClr val="232323"/>
                </a:solidFill>
                <a:latin typeface="Aptos"/>
              </a:rPr>
              <a:t>Drill and online music scenes: useful for linking youth identity, media representation, moral panic and social control.</a:t>
            </a:r>
          </a:p>
          <a:p>
            <a:pPr>
              <a:spcAft>
                <a:spcPts val="800"/>
              </a:spcAft>
            </a:pPr>
            <a:r>
              <a:rPr sz="1800">
                <a:solidFill>
                  <a:srgbClr val="232323"/>
                </a:solidFill>
                <a:latin typeface="Aptos"/>
              </a:rPr>
              <a:t>County lines networks: useful for debates about gangs, exploitation, youth violence and criminal opportunity structures.</a:t>
            </a:r>
          </a:p>
          <a:p>
            <a:pPr>
              <a:spcAft>
                <a:spcPts val="800"/>
              </a:spcAft>
            </a:pPr>
            <a:r>
              <a:rPr sz="1800">
                <a:solidFill>
                  <a:srgbClr val="232323"/>
                </a:solidFill>
                <a:latin typeface="Aptos"/>
              </a:rPr>
              <a:t>Online communities and digital subcultures: gamers, influencers, fandoms, hacker cultures and manosphere spaces show that youth culture is no longer only street-based.</a:t>
            </a:r>
          </a:p>
          <a:p>
            <a:pPr>
              <a:spcAft>
                <a:spcPts val="800"/>
              </a:spcAft>
            </a:pPr>
            <a:r>
              <a:rPr sz="1800">
                <a:solidFill>
                  <a:srgbClr val="232323"/>
                </a:solidFill>
                <a:latin typeface="Aptos"/>
              </a:rPr>
              <a:t>Neo-tribes and lifestyle scenes: festivals, club cultures, skaters, sneaker cultures and fitness communities fit postmodern ideas of fluid identity.</a:t>
            </a:r>
          </a:p>
          <a:p>
            <a:pPr>
              <a:spcAft>
                <a:spcPts val="800"/>
              </a:spcAft>
            </a:pPr>
            <a:r>
              <a:rPr sz="1800">
                <a:solidFill>
                  <a:srgbClr val="232323"/>
                </a:solidFill>
                <a:latin typeface="Aptos"/>
              </a:rPr>
              <a:t>Hybrid multicultural scenes: grime, Afro-swing and mixed urban styles are strong examples for ethnicity, hybridity and global cultural flows.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3F7FA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822960"/>
          </a:xfrm>
          <a:prstGeom prst="rect">
            <a:avLst/>
          </a:prstGeom>
          <a:solidFill>
            <a:srgbClr val="16385C"/>
          </a:solidFill>
          <a:ln>
            <a:solidFill>
              <a:srgbClr val="16385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254000" tIns="76200"/>
          <a:lstStyle/>
          <a:p>
            <a:pPr algn="l"/>
            <a:r>
              <a:rPr sz="2800" b="1">
                <a:solidFill>
                  <a:srgbClr val="FFFFFF"/>
                </a:solidFill>
                <a:latin typeface="Aptos Display"/>
              </a:rPr>
              <a:t>Most useful studies to memorise first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5760" y="877824"/>
            <a:ext cx="1133856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200">
                <a:solidFill>
                  <a:srgbClr val="16385C"/>
                </a:solidFill>
                <a:latin typeface="Aptos"/>
              </a:rPr>
              <a:t>If students only learn a smaller core set, start here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537960"/>
            <a:ext cx="12191695" cy="320040"/>
          </a:xfrm>
          <a:prstGeom prst="rect">
            <a:avLst/>
          </a:prstGeom>
          <a:solidFill>
            <a:srgbClr val="16385C"/>
          </a:solidFill>
          <a:ln>
            <a:solidFill>
              <a:srgbClr val="16385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100">
                <a:solidFill>
                  <a:srgbClr val="FFFFFF"/>
                </a:solidFill>
                <a:latin typeface="Aptos"/>
              </a:rPr>
              <a:t>OCR A Level Sociology | Component 01 | Section B Option 2: Youth subcultures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02920" y="1325880"/>
            <a:ext cx="5577840" cy="4754880"/>
          </a:xfrm>
          <a:prstGeom prst="roundRect">
            <a:avLst/>
          </a:prstGeom>
          <a:solidFill>
            <a:srgbClr val="FFFFFF"/>
          </a:solidFill>
          <a:ln>
            <a:solidFill>
              <a:srgbClr val="167F8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ectangle 5"/>
          <p:cNvSpPr/>
          <p:nvPr/>
        </p:nvSpPr>
        <p:spPr>
          <a:xfrm>
            <a:off x="502920" y="1325880"/>
            <a:ext cx="5577840" cy="502920"/>
          </a:xfrm>
          <a:prstGeom prst="rect">
            <a:avLst/>
          </a:prstGeom>
          <a:solidFill>
            <a:srgbClr val="167F84"/>
          </a:solidFill>
          <a:ln>
            <a:solidFill>
              <a:srgbClr val="167F8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500" b="1">
                <a:solidFill>
                  <a:srgbClr val="FFFFFF"/>
                </a:solidFill>
                <a:latin typeface="Aptos"/>
              </a:rPr>
              <a:t>Best all-purpose studies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7512" y="1920240"/>
            <a:ext cx="5257800" cy="3886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sz="1500">
                <a:solidFill>
                  <a:srgbClr val="232323"/>
                </a:solidFill>
                <a:latin typeface="Aptos"/>
              </a:rPr>
              <a:t>Cohen — delinquent subcultures, deviance amplification and moral panic links.</a:t>
            </a:r>
          </a:p>
          <a:p>
            <a:pPr>
              <a:spcAft>
                <a:spcPts val="600"/>
              </a:spcAft>
            </a:pPr>
            <a:r>
              <a:rPr sz="1500">
                <a:solidFill>
                  <a:srgbClr val="232323"/>
                </a:solidFill>
                <a:latin typeface="Aptos"/>
              </a:rPr>
              <a:t>Willis — anti-school subcultures, class and masculinity.</a:t>
            </a:r>
          </a:p>
          <a:p>
            <a:pPr>
              <a:spcAft>
                <a:spcPts val="600"/>
              </a:spcAft>
            </a:pPr>
            <a:r>
              <a:rPr sz="1500">
                <a:solidFill>
                  <a:srgbClr val="232323"/>
                </a:solidFill>
                <a:latin typeface="Aptos"/>
              </a:rPr>
              <a:t>Hebdige — spectacular style, resistance and neo-Marxism.</a:t>
            </a:r>
          </a:p>
          <a:p>
            <a:pPr>
              <a:spcAft>
                <a:spcPts val="600"/>
              </a:spcAft>
            </a:pPr>
            <a:r>
              <a:rPr sz="1500">
                <a:solidFill>
                  <a:srgbClr val="232323"/>
                </a:solidFill>
                <a:latin typeface="Aptos"/>
              </a:rPr>
              <a:t>McRobbie &amp; Garber — gender and the critique of male-centred subculture theory.</a:t>
            </a:r>
          </a:p>
          <a:p>
            <a:pPr>
              <a:spcAft>
                <a:spcPts val="600"/>
              </a:spcAft>
            </a:pPr>
            <a:r>
              <a:rPr sz="1500">
                <a:solidFill>
                  <a:srgbClr val="232323"/>
                </a:solidFill>
                <a:latin typeface="Aptos"/>
              </a:rPr>
              <a:t>Sewell — ethnicity, masculinity and identity.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108192" y="1325880"/>
            <a:ext cx="5577840" cy="4754880"/>
          </a:xfrm>
          <a:prstGeom prst="roundRect">
            <a:avLst/>
          </a:prstGeom>
          <a:solidFill>
            <a:srgbClr val="FFFFFF"/>
          </a:solidFill>
          <a:ln>
            <a:solidFill>
              <a:srgbClr val="167F8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Rectangle 8"/>
          <p:cNvSpPr/>
          <p:nvPr/>
        </p:nvSpPr>
        <p:spPr>
          <a:xfrm>
            <a:off x="6108192" y="1325880"/>
            <a:ext cx="5577840" cy="502920"/>
          </a:xfrm>
          <a:prstGeom prst="rect">
            <a:avLst/>
          </a:prstGeom>
          <a:solidFill>
            <a:srgbClr val="167F84"/>
          </a:solidFill>
          <a:ln>
            <a:solidFill>
              <a:srgbClr val="167F8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500" b="1">
                <a:solidFill>
                  <a:srgbClr val="FFFFFF"/>
                </a:solidFill>
                <a:latin typeface="Aptos"/>
              </a:rPr>
              <a:t>Exam tip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72783" y="1920240"/>
            <a:ext cx="5257800" cy="3886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sz="1500">
                <a:solidFill>
                  <a:srgbClr val="232323"/>
                </a:solidFill>
                <a:latin typeface="Aptos"/>
              </a:rPr>
              <a:t>For OCR, do not just name a study: link it directly to the question.</a:t>
            </a:r>
          </a:p>
          <a:p>
            <a:pPr>
              <a:spcAft>
                <a:spcPts val="600"/>
              </a:spcAft>
            </a:pPr>
            <a:r>
              <a:rPr sz="1500">
                <a:solidFill>
                  <a:srgbClr val="232323"/>
                </a:solidFill>
                <a:latin typeface="Aptos"/>
              </a:rPr>
              <a:t>A simple formula is: study + concept + one finding + one example.</a:t>
            </a:r>
          </a:p>
          <a:p>
            <a:pPr>
              <a:spcAft>
                <a:spcPts val="600"/>
              </a:spcAft>
            </a:pPr>
            <a:r>
              <a:rPr sz="1500">
                <a:solidFill>
                  <a:srgbClr val="232323"/>
                </a:solidFill>
                <a:latin typeface="Aptos"/>
              </a:rPr>
              <a:t>Example: “Cohen argues that status frustration pushes some working-class boys into delinquent subcultures, helping explain why anti-school groups may form.”</a:t>
            </a:r>
          </a:p>
          <a:p>
            <a:pPr>
              <a:spcAft>
                <a:spcPts val="600"/>
              </a:spcAft>
            </a:pPr>
            <a:r>
              <a:rPr sz="1500">
                <a:solidFill>
                  <a:srgbClr val="232323"/>
                </a:solidFill>
                <a:latin typeface="Aptos"/>
              </a:rPr>
              <a:t>Use newer examples to update classic theory: e.g. drill scenes with Cohen, Willis or moral panic theory.</a:t>
            </a:r>
          </a:p>
          <a:p>
            <a:pPr>
              <a:spcAft>
                <a:spcPts val="600"/>
              </a:spcAft>
            </a:pPr>
            <a:r>
              <a:rPr sz="1500">
                <a:solidFill>
                  <a:srgbClr val="232323"/>
                </a:solidFill>
                <a:latin typeface="Aptos"/>
              </a:rPr>
              <a:t>Try to balance theory with evidence rather than listing studies with no explanation.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3F7FA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822960"/>
          </a:xfrm>
          <a:prstGeom prst="rect">
            <a:avLst/>
          </a:prstGeom>
          <a:solidFill>
            <a:srgbClr val="16385C"/>
          </a:solidFill>
          <a:ln>
            <a:solidFill>
              <a:srgbClr val="16385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254000" tIns="76200"/>
          <a:lstStyle/>
          <a:p>
            <a:pPr algn="l"/>
            <a:r>
              <a:rPr sz="2800" b="1">
                <a:solidFill>
                  <a:srgbClr val="FFFFFF"/>
                </a:solidFill>
                <a:latin typeface="Aptos Display"/>
              </a:rPr>
              <a:t>How to use this deck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5760" y="877824"/>
            <a:ext cx="1133856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200">
                <a:solidFill>
                  <a:srgbClr val="16385C"/>
                </a:solidFill>
                <a:latin typeface="Aptos"/>
              </a:rPr>
              <a:t>A quick OCR-focused guide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537960"/>
            <a:ext cx="12191695" cy="320040"/>
          </a:xfrm>
          <a:prstGeom prst="rect">
            <a:avLst/>
          </a:prstGeom>
          <a:solidFill>
            <a:srgbClr val="16385C"/>
          </a:solidFill>
          <a:ln>
            <a:solidFill>
              <a:srgbClr val="16385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100">
                <a:solidFill>
                  <a:srgbClr val="FFFFFF"/>
                </a:solidFill>
                <a:latin typeface="Aptos"/>
              </a:rPr>
              <a:t>OCR A Level Sociology | Component 01 | Section B Option 2: Youth subcultures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02920" y="1325880"/>
            <a:ext cx="11155680" cy="4846320"/>
          </a:xfrm>
          <a:prstGeom prst="roundRect">
            <a:avLst/>
          </a:prstGeom>
          <a:solidFill>
            <a:srgbClr val="FFFFFF"/>
          </a:solidFill>
          <a:ln>
            <a:solidFill>
              <a:srgbClr val="167F8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203200" rIns="203200" tIns="127000"/>
          <a:lstStyle/>
          <a:p>
            <a:pPr algn="ctr">
              <a:spcAft>
                <a:spcPts val="800"/>
              </a:spcAft>
            </a:pPr>
            <a:r>
              <a:rPr sz="1800">
                <a:solidFill>
                  <a:srgbClr val="232323"/>
                </a:solidFill>
                <a:latin typeface="Aptos"/>
              </a:rPr>
              <a:t>Each slide gives 5 high-value studies or thinkers linked directly to one part of the OCR Youth subcultures specification.</a:t>
            </a:r>
          </a:p>
          <a:p>
            <a:pPr>
              <a:spcAft>
                <a:spcPts val="800"/>
              </a:spcAft>
            </a:pPr>
            <a:r>
              <a:rPr sz="1800">
                <a:solidFill>
                  <a:srgbClr val="232323"/>
                </a:solidFill>
                <a:latin typeface="Aptos"/>
              </a:rPr>
              <a:t>The “one-line finding” is designed to be export-ready for PowerPoint, revision sheets or retrieval practice.</a:t>
            </a:r>
          </a:p>
          <a:p>
            <a:pPr>
              <a:spcAft>
                <a:spcPts val="800"/>
              </a:spcAft>
            </a:pPr>
            <a:r>
              <a:rPr sz="1800">
                <a:solidFill>
                  <a:srgbClr val="232323"/>
                </a:solidFill>
                <a:latin typeface="Aptos"/>
              </a:rPr>
              <a:t>These are not the only studies you can use: they are a practical core set that can be reused across 10-mark and essay answers.</a:t>
            </a:r>
          </a:p>
          <a:p>
            <a:pPr>
              <a:spcAft>
                <a:spcPts val="800"/>
              </a:spcAft>
            </a:pPr>
            <a:r>
              <a:rPr sz="1800">
                <a:solidFill>
                  <a:srgbClr val="232323"/>
                </a:solidFill>
                <a:latin typeface="Aptos"/>
              </a:rPr>
              <a:t>Illustrative subculture examples students can mention include punks, skinheads, mods and rockers, ravers, club cultures, anti-school groups, gangs, grime/drill scenes and hybrid ethnic youth cultures.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3F7FA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822960"/>
          </a:xfrm>
          <a:prstGeom prst="rect">
            <a:avLst/>
          </a:prstGeom>
          <a:solidFill>
            <a:srgbClr val="16385C"/>
          </a:solidFill>
          <a:ln>
            <a:solidFill>
              <a:srgbClr val="16385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254000" tIns="76200"/>
          <a:lstStyle/>
          <a:p>
            <a:pPr algn="l"/>
            <a:r>
              <a:rPr sz="2800" b="1">
                <a:solidFill>
                  <a:srgbClr val="FFFFFF"/>
                </a:solidFill>
                <a:latin typeface="Aptos Display"/>
              </a:rPr>
              <a:t>Specification map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5760" y="877824"/>
            <a:ext cx="1133856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200">
                <a:solidFill>
                  <a:srgbClr val="16385C"/>
                </a:solidFill>
                <a:latin typeface="Aptos"/>
              </a:rPr>
              <a:t>Section B Option 2: Youth subcultures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537960"/>
            <a:ext cx="12191695" cy="320040"/>
          </a:xfrm>
          <a:prstGeom prst="rect">
            <a:avLst/>
          </a:prstGeom>
          <a:solidFill>
            <a:srgbClr val="16385C"/>
          </a:solidFill>
          <a:ln>
            <a:solidFill>
              <a:srgbClr val="16385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100">
                <a:solidFill>
                  <a:srgbClr val="FFFFFF"/>
                </a:solidFill>
                <a:latin typeface="Aptos"/>
              </a:rPr>
              <a:t>OCR A Level Sociology | Component 01 | Section B Option 2: Youth subcultures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02920" y="1325880"/>
            <a:ext cx="11155680" cy="4846320"/>
          </a:xfrm>
          <a:prstGeom prst="roundRect">
            <a:avLst/>
          </a:prstGeom>
          <a:solidFill>
            <a:srgbClr val="FFFFFF"/>
          </a:solidFill>
          <a:ln>
            <a:solidFill>
              <a:srgbClr val="16385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203200" rIns="203200" tIns="127000"/>
          <a:lstStyle/>
          <a:p>
            <a:pPr algn="ctr">
              <a:spcAft>
                <a:spcPts val="800"/>
              </a:spcAft>
            </a:pPr>
            <a:r>
              <a:rPr sz="1800">
                <a:solidFill>
                  <a:srgbClr val="232323"/>
                </a:solidFill>
                <a:latin typeface="Aptos"/>
              </a:rPr>
              <a:t>Key Question 1: How and why are youth culture and subcultures formed?</a:t>
            </a:r>
          </a:p>
          <a:p>
            <a:pPr>
              <a:spcAft>
                <a:spcPts val="800"/>
              </a:spcAft>
            </a:pPr>
            <a:r>
              <a:rPr sz="1800">
                <a:solidFill>
                  <a:srgbClr val="232323"/>
                </a:solidFill>
                <a:latin typeface="Aptos"/>
              </a:rPr>
              <a:t>Key Question 2: Why do young people participate in deviant subcultures?</a:t>
            </a:r>
          </a:p>
          <a:p>
            <a:pPr>
              <a:spcAft>
                <a:spcPts val="800"/>
              </a:spcAft>
            </a:pPr>
            <a:r>
              <a:rPr sz="1800">
                <a:solidFill>
                  <a:srgbClr val="232323"/>
                </a:solidFill>
                <a:latin typeface="Aptos"/>
              </a:rPr>
              <a:t>Across the option, OCR expects links to theory, class, gender, ethnicity, hybridity, official statistics, media, moral panics and newer/emerging subcultures.</a:t>
            </a:r>
          </a:p>
          <a:p>
            <a:pPr>
              <a:spcAft>
                <a:spcPts val="800"/>
              </a:spcAft>
            </a:pPr>
            <a:r>
              <a:rPr sz="1800">
                <a:solidFill>
                  <a:srgbClr val="232323"/>
                </a:solidFill>
                <a:latin typeface="Aptos"/>
              </a:rPr>
              <a:t>A strong OCR answer usually combines theory + an illustrative study + a named subculture or contemporary example.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3F7FA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822960"/>
          </a:xfrm>
          <a:prstGeom prst="rect">
            <a:avLst/>
          </a:prstGeom>
          <a:solidFill>
            <a:srgbClr val="16385C"/>
          </a:solidFill>
          <a:ln>
            <a:solidFill>
              <a:srgbClr val="16385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254000" tIns="76200"/>
          <a:lstStyle/>
          <a:p>
            <a:pPr algn="l"/>
            <a:r>
              <a:rPr sz="2800" b="1">
                <a:solidFill>
                  <a:srgbClr val="FFFFFF"/>
                </a:solidFill>
                <a:latin typeface="Aptos Display"/>
              </a:rPr>
              <a:t>KQ1: How and why are youth culture and subcultures formed?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5760" y="877824"/>
            <a:ext cx="1133856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200">
                <a:solidFill>
                  <a:srgbClr val="16385C"/>
                </a:solidFill>
                <a:latin typeface="Aptos"/>
              </a:rPr>
              <a:t>Top 5 studies / thinkers for theoretical views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537960"/>
            <a:ext cx="12191695" cy="320040"/>
          </a:xfrm>
          <a:prstGeom prst="rect">
            <a:avLst/>
          </a:prstGeom>
          <a:solidFill>
            <a:srgbClr val="16385C"/>
          </a:solidFill>
          <a:ln>
            <a:solidFill>
              <a:srgbClr val="16385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100">
                <a:solidFill>
                  <a:srgbClr val="FFFFFF"/>
                </a:solidFill>
                <a:latin typeface="Aptos"/>
              </a:rPr>
              <a:t>OCR A Level Sociology | Component 01 | Section B Option 2: Youth subcultures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02920" y="1170432"/>
            <a:ext cx="11155680" cy="566928"/>
          </a:xfrm>
          <a:prstGeom prst="roundRect">
            <a:avLst/>
          </a:prstGeom>
          <a:solidFill>
            <a:srgbClr val="FFF9E7"/>
          </a:solidFill>
          <a:ln>
            <a:solidFill>
              <a:srgbClr val="D0A23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200">
                <a:solidFill>
                  <a:srgbClr val="232323"/>
                </a:solidFill>
                <a:latin typeface="Aptos"/>
              </a:rPr>
              <a:t>OCR encourages students to link theory to real subcultural examples rather than treating these ideas as abstract definitions.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11480" y="1828800"/>
          <a:ext cx="11384280" cy="4526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0240"/>
                <a:gridCol w="2423160"/>
                <a:gridCol w="7040880"/>
              </a:tblGrid>
              <a:tr h="754380">
                <a:tc>
                  <a:txBody>
                    <a:bodyPr/>
                    <a:lstStyle/>
                    <a:p>
                      <a:r>
                        <a:rPr sz="1300" b="1">
                          <a:solidFill>
                            <a:srgbClr val="FFFFFF"/>
                          </a:solidFill>
                          <a:latin typeface="Aptos"/>
                        </a:rPr>
                        <a:t>Area / angle</a:t>
                      </a:r>
                    </a:p>
                  </a:txBody>
                  <a:tcPr>
                    <a:solidFill>
                      <a:srgbClr val="16385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300" b="1">
                          <a:solidFill>
                            <a:srgbClr val="FFFFFF"/>
                          </a:solidFill>
                          <a:latin typeface="Aptos"/>
                        </a:rPr>
                        <a:t>Study / thinker</a:t>
                      </a:r>
                    </a:p>
                  </a:txBody>
                  <a:tcPr>
                    <a:solidFill>
                      <a:srgbClr val="16385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300" b="1">
                          <a:solidFill>
                            <a:srgbClr val="FFFFFF"/>
                          </a:solidFill>
                          <a:latin typeface="Aptos"/>
                        </a:rPr>
                        <a:t>One-line finding students can use</a:t>
                      </a:r>
                    </a:p>
                  </a:txBody>
                  <a:tcPr>
                    <a:solidFill>
                      <a:srgbClr val="16385C"/>
                    </a:solidFill>
                  </a:tcPr>
                </a:tc>
              </a:tr>
              <a:tr h="754380">
                <a:tc>
                  <a:txBody>
                    <a:bodyPr wrap="square" lIns="76200" rIns="76200" tIns="38100" bIns="25400"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sz="1300">
                          <a:solidFill>
                            <a:srgbClr val="232323"/>
                          </a:solidFill>
                          <a:latin typeface="Aptos"/>
                        </a:rPr>
                        <a:t>Functionalism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 wrap="square" lIns="76200" rIns="76200" tIns="38100" bIns="25400"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sz="1300" b="1">
                          <a:solidFill>
                            <a:srgbClr val="232323"/>
                          </a:solidFill>
                          <a:latin typeface="Aptos"/>
                        </a:rPr>
                        <a:t>Eisenstadt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 wrap="square" lIns="76200" rIns="76200" tIns="38100" bIns="25400"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sz="1300">
                          <a:solidFill>
                            <a:srgbClr val="232323"/>
                          </a:solidFill>
                          <a:latin typeface="Aptos"/>
                        </a:rPr>
                        <a:t>Youth culture acts as a transitional buffer between childhood dependence and adult responsibility, helping young people move into wider society.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  <a:tr h="754380">
                <a:tc>
                  <a:txBody>
                    <a:bodyPr wrap="square" lIns="76200" rIns="76200" tIns="38100" bIns="25400"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sz="1300">
                          <a:solidFill>
                            <a:srgbClr val="232323"/>
                          </a:solidFill>
                          <a:latin typeface="Aptos"/>
                        </a:rPr>
                        <a:t>Marxism / neo-Marxism</a:t>
                      </a:r>
                    </a:p>
                  </a:txBody>
                  <a:tcPr>
                    <a:solidFill>
                      <a:srgbClr val="E7F4F4"/>
                    </a:solidFill>
                  </a:tcPr>
                </a:tc>
                <a:tc>
                  <a:txBody>
                    <a:bodyPr wrap="square" lIns="76200" rIns="76200" tIns="38100" bIns="25400"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sz="1300" b="1">
                          <a:solidFill>
                            <a:srgbClr val="232323"/>
                          </a:solidFill>
                          <a:latin typeface="Aptos"/>
                        </a:rPr>
                        <a:t>Hall &amp; Jefferson / CCCS</a:t>
                      </a:r>
                    </a:p>
                  </a:txBody>
                  <a:tcPr>
                    <a:solidFill>
                      <a:srgbClr val="E7F4F4"/>
                    </a:solidFill>
                  </a:tcPr>
                </a:tc>
                <a:tc>
                  <a:txBody>
                    <a:bodyPr wrap="square" lIns="76200" rIns="76200" tIns="38100" bIns="25400"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sz="1300">
                          <a:solidFill>
                            <a:srgbClr val="232323"/>
                          </a:solidFill>
                          <a:latin typeface="Aptos"/>
                        </a:rPr>
                        <a:t>Subcultures can be collective responses to class inequality, giving working-class youth symbolic ways of coping with contradiction and marginalisation.</a:t>
                      </a:r>
                    </a:p>
                  </a:txBody>
                  <a:tcPr>
                    <a:solidFill>
                      <a:srgbClr val="E7F4F4"/>
                    </a:solidFill>
                  </a:tcPr>
                </a:tc>
              </a:tr>
              <a:tr h="754380">
                <a:tc>
                  <a:txBody>
                    <a:bodyPr wrap="square" lIns="76200" rIns="76200" tIns="38100" bIns="25400"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sz="1300">
                          <a:solidFill>
                            <a:srgbClr val="232323"/>
                          </a:solidFill>
                          <a:latin typeface="Aptos"/>
                        </a:rPr>
                        <a:t>Neo-Marxism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 wrap="square" lIns="76200" rIns="76200" tIns="38100" bIns="25400"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sz="1300" b="1">
                          <a:solidFill>
                            <a:srgbClr val="232323"/>
                          </a:solidFill>
                          <a:latin typeface="Aptos"/>
                        </a:rPr>
                        <a:t>Hebdige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 wrap="square" lIns="76200" rIns="76200" tIns="38100" bIns="25400"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sz="1300">
                          <a:solidFill>
                            <a:srgbClr val="232323"/>
                          </a:solidFill>
                          <a:latin typeface="Aptos"/>
                        </a:rPr>
                        <a:t>Spectacular subcultures such as punk use style, music and symbols as a form of symbolic resistance to dominant culture.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  <a:tr h="754380">
                <a:tc>
                  <a:txBody>
                    <a:bodyPr wrap="square" lIns="76200" rIns="76200" tIns="38100" bIns="25400"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sz="1300">
                          <a:solidFill>
                            <a:srgbClr val="232323"/>
                          </a:solidFill>
                          <a:latin typeface="Aptos"/>
                        </a:rPr>
                        <a:t>Feminism</a:t>
                      </a:r>
                    </a:p>
                  </a:txBody>
                  <a:tcPr>
                    <a:solidFill>
                      <a:srgbClr val="E7F4F4"/>
                    </a:solidFill>
                  </a:tcPr>
                </a:tc>
                <a:tc>
                  <a:txBody>
                    <a:bodyPr wrap="square" lIns="76200" rIns="76200" tIns="38100" bIns="25400"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sz="1300" b="1">
                          <a:solidFill>
                            <a:srgbClr val="232323"/>
                          </a:solidFill>
                          <a:latin typeface="Aptos"/>
                        </a:rPr>
                        <a:t>McRobbie &amp; Garber</a:t>
                      </a:r>
                    </a:p>
                  </a:txBody>
                  <a:tcPr>
                    <a:solidFill>
                      <a:srgbClr val="E7F4F4"/>
                    </a:solidFill>
                  </a:tcPr>
                </a:tc>
                <a:tc>
                  <a:txBody>
                    <a:bodyPr wrap="square" lIns="76200" rIns="76200" tIns="38100" bIns="25400"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sz="1300">
                          <a:solidFill>
                            <a:srgbClr val="232323"/>
                          </a:solidFill>
                          <a:latin typeface="Aptos"/>
                        </a:rPr>
                        <a:t>Girls were often ignored in subculture research, yet “bedroom culture” shows that female youth identities and resistance can be less public but still important.</a:t>
                      </a:r>
                    </a:p>
                  </a:txBody>
                  <a:tcPr>
                    <a:solidFill>
                      <a:srgbClr val="E7F4F4"/>
                    </a:solidFill>
                  </a:tcPr>
                </a:tc>
              </a:tr>
              <a:tr h="754380">
                <a:tc>
                  <a:txBody>
                    <a:bodyPr wrap="square" lIns="76200" rIns="76200" tIns="38100" bIns="25400"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sz="1300">
                          <a:solidFill>
                            <a:srgbClr val="232323"/>
                          </a:solidFill>
                          <a:latin typeface="Aptos"/>
                        </a:rPr>
                        <a:t>Postmodernism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 wrap="square" lIns="76200" rIns="76200" tIns="38100" bIns="25400"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sz="1300" b="1">
                          <a:solidFill>
                            <a:srgbClr val="232323"/>
                          </a:solidFill>
                          <a:latin typeface="Aptos"/>
                        </a:rPr>
                        <a:t>Bennett / Maffesoli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 wrap="square" lIns="76200" rIns="76200" tIns="38100" bIns="25400"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sz="1300">
                          <a:solidFill>
                            <a:srgbClr val="232323"/>
                          </a:solidFill>
                          <a:latin typeface="Aptos"/>
                        </a:rPr>
                        <a:t>In late modern society, youth identities are often fluid “neo-tribes” based on lifestyle and taste rather than fixed class-based subcultures.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3F7FA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822960"/>
          </a:xfrm>
          <a:prstGeom prst="rect">
            <a:avLst/>
          </a:prstGeom>
          <a:solidFill>
            <a:srgbClr val="16385C"/>
          </a:solidFill>
          <a:ln>
            <a:solidFill>
              <a:srgbClr val="16385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254000" tIns="76200"/>
          <a:lstStyle/>
          <a:p>
            <a:pPr algn="l"/>
            <a:r>
              <a:rPr sz="2800" b="1">
                <a:solidFill>
                  <a:srgbClr val="FFFFFF"/>
                </a:solidFill>
                <a:latin typeface="Aptos Display"/>
              </a:rPr>
              <a:t>KQ1: Subcultures and social class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5760" y="877824"/>
            <a:ext cx="1133856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200">
                <a:solidFill>
                  <a:srgbClr val="16385C"/>
                </a:solidFill>
                <a:latin typeface="Aptos"/>
              </a:rPr>
              <a:t>Five strong studies to show how class shapes youth culture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537960"/>
            <a:ext cx="12191695" cy="320040"/>
          </a:xfrm>
          <a:prstGeom prst="rect">
            <a:avLst/>
          </a:prstGeom>
          <a:solidFill>
            <a:srgbClr val="16385C"/>
          </a:solidFill>
          <a:ln>
            <a:solidFill>
              <a:srgbClr val="16385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100">
                <a:solidFill>
                  <a:srgbClr val="FFFFFF"/>
                </a:solidFill>
                <a:latin typeface="Aptos"/>
              </a:rPr>
              <a:t>OCR A Level Sociology | Component 01 | Section B Option 2: Youth subcultures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11480" y="1234440"/>
          <a:ext cx="11384280" cy="4526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0240"/>
                <a:gridCol w="2423160"/>
                <a:gridCol w="7040880"/>
              </a:tblGrid>
              <a:tr h="754380">
                <a:tc>
                  <a:txBody>
                    <a:bodyPr/>
                    <a:lstStyle/>
                    <a:p>
                      <a:r>
                        <a:rPr sz="1300" b="1">
                          <a:solidFill>
                            <a:srgbClr val="FFFFFF"/>
                          </a:solidFill>
                          <a:latin typeface="Aptos"/>
                        </a:rPr>
                        <a:t>Area / angle</a:t>
                      </a:r>
                    </a:p>
                  </a:txBody>
                  <a:tcPr>
                    <a:solidFill>
                      <a:srgbClr val="16385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300" b="1">
                          <a:solidFill>
                            <a:srgbClr val="FFFFFF"/>
                          </a:solidFill>
                          <a:latin typeface="Aptos"/>
                        </a:rPr>
                        <a:t>Study / thinker</a:t>
                      </a:r>
                    </a:p>
                  </a:txBody>
                  <a:tcPr>
                    <a:solidFill>
                      <a:srgbClr val="16385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300" b="1">
                          <a:solidFill>
                            <a:srgbClr val="FFFFFF"/>
                          </a:solidFill>
                          <a:latin typeface="Aptos"/>
                        </a:rPr>
                        <a:t>One-line finding students can use</a:t>
                      </a:r>
                    </a:p>
                  </a:txBody>
                  <a:tcPr>
                    <a:solidFill>
                      <a:srgbClr val="16385C"/>
                    </a:solidFill>
                  </a:tcPr>
                </a:tc>
              </a:tr>
              <a:tr h="754380">
                <a:tc>
                  <a:txBody>
                    <a:bodyPr wrap="square" lIns="76200" rIns="76200" tIns="38100" bIns="25400"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sz="1300">
                          <a:solidFill>
                            <a:srgbClr val="232323"/>
                          </a:solidFill>
                          <a:latin typeface="Aptos"/>
                        </a:rPr>
                        <a:t>Social class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 wrap="square" lIns="76200" rIns="76200" tIns="38100" bIns="25400"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sz="1300" b="1">
                          <a:solidFill>
                            <a:srgbClr val="232323"/>
                          </a:solidFill>
                          <a:latin typeface="Aptos"/>
                        </a:rPr>
                        <a:t>Willis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 wrap="square" lIns="76200" rIns="76200" tIns="38100" bIns="25400"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sz="1300">
                          <a:solidFill>
                            <a:srgbClr val="232323"/>
                          </a:solidFill>
                          <a:latin typeface="Aptos"/>
                        </a:rPr>
                        <a:t>The “lads” formed an anti-school subculture that rejected school values and reproduced working-class manual identities.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  <a:tr h="754380">
                <a:tc>
                  <a:txBody>
                    <a:bodyPr wrap="square" lIns="76200" rIns="76200" tIns="38100" bIns="25400"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sz="1300">
                          <a:solidFill>
                            <a:srgbClr val="232323"/>
                          </a:solidFill>
                          <a:latin typeface="Aptos"/>
                        </a:rPr>
                        <a:t>Social class</a:t>
                      </a:r>
                    </a:p>
                  </a:txBody>
                  <a:tcPr>
                    <a:solidFill>
                      <a:srgbClr val="E7F4F4"/>
                    </a:solidFill>
                  </a:tcPr>
                </a:tc>
                <a:tc>
                  <a:txBody>
                    <a:bodyPr wrap="square" lIns="76200" rIns="76200" tIns="38100" bIns="25400"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sz="1300" b="1">
                          <a:solidFill>
                            <a:srgbClr val="232323"/>
                          </a:solidFill>
                          <a:latin typeface="Aptos"/>
                        </a:rPr>
                        <a:t>Cohen</a:t>
                      </a:r>
                    </a:p>
                  </a:txBody>
                  <a:tcPr>
                    <a:solidFill>
                      <a:srgbClr val="E7F4F4"/>
                    </a:solidFill>
                  </a:tcPr>
                </a:tc>
                <a:tc>
                  <a:txBody>
                    <a:bodyPr wrap="square" lIns="76200" rIns="76200" tIns="38100" bIns="25400"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sz="1300">
                          <a:solidFill>
                            <a:srgbClr val="232323"/>
                          </a:solidFill>
                          <a:latin typeface="Aptos"/>
                        </a:rPr>
                        <a:t>Working-class boys who experience status frustration may form delinquent subcultures to gain status from peers.</a:t>
                      </a:r>
                    </a:p>
                  </a:txBody>
                  <a:tcPr>
                    <a:solidFill>
                      <a:srgbClr val="E7F4F4"/>
                    </a:solidFill>
                  </a:tcPr>
                </a:tc>
              </a:tr>
              <a:tr h="754380">
                <a:tc>
                  <a:txBody>
                    <a:bodyPr wrap="square" lIns="76200" rIns="76200" tIns="38100" bIns="25400"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sz="1300">
                          <a:solidFill>
                            <a:srgbClr val="232323"/>
                          </a:solidFill>
                          <a:latin typeface="Aptos"/>
                        </a:rPr>
                        <a:t>Social class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 wrap="square" lIns="76200" rIns="76200" tIns="38100" bIns="25400"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sz="1300" b="1">
                          <a:solidFill>
                            <a:srgbClr val="232323"/>
                          </a:solidFill>
                          <a:latin typeface="Aptos"/>
                        </a:rPr>
                        <a:t>Cloward &amp; Ohlin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 wrap="square" lIns="76200" rIns="76200" tIns="38100" bIns="25400"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sz="1300">
                          <a:solidFill>
                            <a:srgbClr val="232323"/>
                          </a:solidFill>
                          <a:latin typeface="Aptos"/>
                        </a:rPr>
                        <a:t>Different local opportunity structures produce criminal, conflict or retreatist subcultures.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  <a:tr h="754380">
                <a:tc>
                  <a:txBody>
                    <a:bodyPr wrap="square" lIns="76200" rIns="76200" tIns="38100" bIns="25400"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sz="1300">
                          <a:solidFill>
                            <a:srgbClr val="232323"/>
                          </a:solidFill>
                          <a:latin typeface="Aptos"/>
                        </a:rPr>
                        <a:t>Social class</a:t>
                      </a:r>
                    </a:p>
                  </a:txBody>
                  <a:tcPr>
                    <a:solidFill>
                      <a:srgbClr val="E7F4F4"/>
                    </a:solidFill>
                  </a:tcPr>
                </a:tc>
                <a:tc>
                  <a:txBody>
                    <a:bodyPr wrap="square" lIns="76200" rIns="76200" tIns="38100" bIns="25400"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sz="1300" b="1">
                          <a:solidFill>
                            <a:srgbClr val="232323"/>
                          </a:solidFill>
                          <a:latin typeface="Aptos"/>
                        </a:rPr>
                        <a:t>Miller</a:t>
                      </a:r>
                    </a:p>
                  </a:txBody>
                  <a:tcPr>
                    <a:solidFill>
                      <a:srgbClr val="E7F4F4"/>
                    </a:solidFill>
                  </a:tcPr>
                </a:tc>
                <a:tc>
                  <a:txBody>
                    <a:bodyPr wrap="square" lIns="76200" rIns="76200" tIns="38100" bIns="25400"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sz="1300">
                          <a:solidFill>
                            <a:srgbClr val="232323"/>
                          </a:solidFill>
                          <a:latin typeface="Aptos"/>
                        </a:rPr>
                        <a:t>Lower-class focal concerns such as toughness, excitement and trouble can encourage distinctive youth subcultures.</a:t>
                      </a:r>
                    </a:p>
                  </a:txBody>
                  <a:tcPr>
                    <a:solidFill>
                      <a:srgbClr val="E7F4F4"/>
                    </a:solidFill>
                  </a:tcPr>
                </a:tc>
              </a:tr>
              <a:tr h="754380">
                <a:tc>
                  <a:txBody>
                    <a:bodyPr wrap="square" lIns="76200" rIns="76200" tIns="38100" bIns="25400"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sz="1300">
                          <a:solidFill>
                            <a:srgbClr val="232323"/>
                          </a:solidFill>
                          <a:latin typeface="Aptos"/>
                        </a:rPr>
                        <a:t>Social class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 wrap="square" lIns="76200" rIns="76200" tIns="38100" bIns="25400"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sz="1300" b="1">
                          <a:solidFill>
                            <a:srgbClr val="232323"/>
                          </a:solidFill>
                          <a:latin typeface="Aptos"/>
                        </a:rPr>
                        <a:t>Brake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 wrap="square" lIns="76200" rIns="76200" tIns="38100" bIns="25400"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sz="1300">
                          <a:solidFill>
                            <a:srgbClr val="232323"/>
                          </a:solidFill>
                          <a:latin typeface="Aptos"/>
                        </a:rPr>
                        <a:t>Youth subcultures can provide symbolic solutions to class-based problems even when they do not change structural inequality.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3F7FA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822960"/>
          </a:xfrm>
          <a:prstGeom prst="rect">
            <a:avLst/>
          </a:prstGeom>
          <a:solidFill>
            <a:srgbClr val="16385C"/>
          </a:solidFill>
          <a:ln>
            <a:solidFill>
              <a:srgbClr val="16385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254000" tIns="76200"/>
          <a:lstStyle/>
          <a:p>
            <a:pPr algn="l"/>
            <a:r>
              <a:rPr sz="2800" b="1">
                <a:solidFill>
                  <a:srgbClr val="FFFFFF"/>
                </a:solidFill>
                <a:latin typeface="Aptos Display"/>
              </a:rPr>
              <a:t>KQ1: Subcultures and gender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5760" y="877824"/>
            <a:ext cx="1133856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200">
                <a:solidFill>
                  <a:srgbClr val="16385C"/>
                </a:solidFill>
                <a:latin typeface="Aptos"/>
              </a:rPr>
              <a:t>Five useful studies on gender and youth culture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537960"/>
            <a:ext cx="12191695" cy="320040"/>
          </a:xfrm>
          <a:prstGeom prst="rect">
            <a:avLst/>
          </a:prstGeom>
          <a:solidFill>
            <a:srgbClr val="16385C"/>
          </a:solidFill>
          <a:ln>
            <a:solidFill>
              <a:srgbClr val="16385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100">
                <a:solidFill>
                  <a:srgbClr val="FFFFFF"/>
                </a:solidFill>
                <a:latin typeface="Aptos"/>
              </a:rPr>
              <a:t>OCR A Level Sociology | Component 01 | Section B Option 2: Youth subcultures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11480" y="1234440"/>
          <a:ext cx="11384280" cy="4526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0240"/>
                <a:gridCol w="2423160"/>
                <a:gridCol w="7040880"/>
              </a:tblGrid>
              <a:tr h="754380">
                <a:tc>
                  <a:txBody>
                    <a:bodyPr/>
                    <a:lstStyle/>
                    <a:p>
                      <a:r>
                        <a:rPr sz="1300" b="1">
                          <a:solidFill>
                            <a:srgbClr val="FFFFFF"/>
                          </a:solidFill>
                          <a:latin typeface="Aptos"/>
                        </a:rPr>
                        <a:t>Area / angle</a:t>
                      </a:r>
                    </a:p>
                  </a:txBody>
                  <a:tcPr>
                    <a:solidFill>
                      <a:srgbClr val="16385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300" b="1">
                          <a:solidFill>
                            <a:srgbClr val="FFFFFF"/>
                          </a:solidFill>
                          <a:latin typeface="Aptos"/>
                        </a:rPr>
                        <a:t>Study / thinker</a:t>
                      </a:r>
                    </a:p>
                  </a:txBody>
                  <a:tcPr>
                    <a:solidFill>
                      <a:srgbClr val="16385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300" b="1">
                          <a:solidFill>
                            <a:srgbClr val="FFFFFF"/>
                          </a:solidFill>
                          <a:latin typeface="Aptos"/>
                        </a:rPr>
                        <a:t>One-line finding students can use</a:t>
                      </a:r>
                    </a:p>
                  </a:txBody>
                  <a:tcPr>
                    <a:solidFill>
                      <a:srgbClr val="16385C"/>
                    </a:solidFill>
                  </a:tcPr>
                </a:tc>
              </a:tr>
              <a:tr h="754380">
                <a:tc>
                  <a:txBody>
                    <a:bodyPr wrap="square" lIns="76200" rIns="76200" tIns="38100" bIns="25400"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sz="1300">
                          <a:solidFill>
                            <a:srgbClr val="232323"/>
                          </a:solidFill>
                          <a:latin typeface="Aptos"/>
                        </a:rPr>
                        <a:t>Gender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 wrap="square" lIns="76200" rIns="76200" tIns="38100" bIns="25400"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sz="1300" b="1">
                          <a:solidFill>
                            <a:srgbClr val="232323"/>
                          </a:solidFill>
                          <a:latin typeface="Aptos"/>
                        </a:rPr>
                        <a:t>McRobbie &amp; Garber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 wrap="square" lIns="76200" rIns="76200" tIns="38100" bIns="25400"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sz="1300">
                          <a:solidFill>
                            <a:srgbClr val="232323"/>
                          </a:solidFill>
                          <a:latin typeface="Aptos"/>
                        </a:rPr>
                        <a:t>Girls were largely invisible in early subculture studies because much of their culture took place in private or domestic spaces.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  <a:tr h="754380">
                <a:tc>
                  <a:txBody>
                    <a:bodyPr wrap="square" lIns="76200" rIns="76200" tIns="38100" bIns="25400"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sz="1300">
                          <a:solidFill>
                            <a:srgbClr val="232323"/>
                          </a:solidFill>
                          <a:latin typeface="Aptos"/>
                        </a:rPr>
                        <a:t>Gender</a:t>
                      </a:r>
                    </a:p>
                  </a:txBody>
                  <a:tcPr>
                    <a:solidFill>
                      <a:srgbClr val="E7F4F4"/>
                    </a:solidFill>
                  </a:tcPr>
                </a:tc>
                <a:tc>
                  <a:txBody>
                    <a:bodyPr wrap="square" lIns="76200" rIns="76200" tIns="38100" bIns="25400"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sz="1300" b="1">
                          <a:solidFill>
                            <a:srgbClr val="232323"/>
                          </a:solidFill>
                          <a:latin typeface="Aptos"/>
                        </a:rPr>
                        <a:t>Griffin</a:t>
                      </a:r>
                    </a:p>
                  </a:txBody>
                  <a:tcPr>
                    <a:solidFill>
                      <a:srgbClr val="E7F4F4"/>
                    </a:solidFill>
                  </a:tcPr>
                </a:tc>
                <a:tc>
                  <a:txBody>
                    <a:bodyPr wrap="square" lIns="76200" rIns="76200" tIns="38100" bIns="25400"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sz="1300">
                          <a:solidFill>
                            <a:srgbClr val="232323"/>
                          </a:solidFill>
                          <a:latin typeface="Aptos"/>
                        </a:rPr>
                        <a:t>Young women’s leisure and subcultural participation are often limited by expectations of safety, respectability and family control.</a:t>
                      </a:r>
                    </a:p>
                  </a:txBody>
                  <a:tcPr>
                    <a:solidFill>
                      <a:srgbClr val="E7F4F4"/>
                    </a:solidFill>
                  </a:tcPr>
                </a:tc>
              </a:tr>
              <a:tr h="754380">
                <a:tc>
                  <a:txBody>
                    <a:bodyPr wrap="square" lIns="76200" rIns="76200" tIns="38100" bIns="25400"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sz="1300">
                          <a:solidFill>
                            <a:srgbClr val="232323"/>
                          </a:solidFill>
                          <a:latin typeface="Aptos"/>
                        </a:rPr>
                        <a:t>Gender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 wrap="square" lIns="76200" rIns="76200" tIns="38100" bIns="25400"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sz="1300" b="1">
                          <a:solidFill>
                            <a:srgbClr val="232323"/>
                          </a:solidFill>
                          <a:latin typeface="Aptos"/>
                        </a:rPr>
                        <a:t>Jackson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 wrap="square" lIns="76200" rIns="76200" tIns="38100" bIns="25400"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sz="1300">
                          <a:solidFill>
                            <a:srgbClr val="232323"/>
                          </a:solidFill>
                          <a:latin typeface="Aptos"/>
                        </a:rPr>
                        <a:t>Peer cultures among boys can reward “laddish” anti-school behaviour, linking masculinity to subcultural status.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  <a:tr h="754380">
                <a:tc>
                  <a:txBody>
                    <a:bodyPr wrap="square" lIns="76200" rIns="76200" tIns="38100" bIns="25400"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sz="1300">
                          <a:solidFill>
                            <a:srgbClr val="232323"/>
                          </a:solidFill>
                          <a:latin typeface="Aptos"/>
                        </a:rPr>
                        <a:t>Gender</a:t>
                      </a:r>
                    </a:p>
                  </a:txBody>
                  <a:tcPr>
                    <a:solidFill>
                      <a:srgbClr val="E7F4F4"/>
                    </a:solidFill>
                  </a:tcPr>
                </a:tc>
                <a:tc>
                  <a:txBody>
                    <a:bodyPr wrap="square" lIns="76200" rIns="76200" tIns="38100" bIns="25400"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sz="1300" b="1">
                          <a:solidFill>
                            <a:srgbClr val="232323"/>
                          </a:solidFill>
                          <a:latin typeface="Aptos"/>
                        </a:rPr>
                        <a:t>Archer et al</a:t>
                      </a:r>
                    </a:p>
                  </a:txBody>
                  <a:tcPr>
                    <a:solidFill>
                      <a:srgbClr val="E7F4F4"/>
                    </a:solidFill>
                  </a:tcPr>
                </a:tc>
                <a:tc>
                  <a:txBody>
                    <a:bodyPr wrap="square" lIns="76200" rIns="76200" tIns="38100" bIns="25400"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sz="1300">
                          <a:solidFill>
                            <a:srgbClr val="232323"/>
                          </a:solidFill>
                          <a:latin typeface="Aptos"/>
                        </a:rPr>
                        <a:t>Style and consumption can be used by young people to perform classed and gendered identities, such as the “Nike” identity.</a:t>
                      </a:r>
                    </a:p>
                  </a:txBody>
                  <a:tcPr>
                    <a:solidFill>
                      <a:srgbClr val="E7F4F4"/>
                    </a:solidFill>
                  </a:tcPr>
                </a:tc>
              </a:tr>
              <a:tr h="754380">
                <a:tc>
                  <a:txBody>
                    <a:bodyPr wrap="square" lIns="76200" rIns="76200" tIns="38100" bIns="25400"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sz="1300">
                          <a:solidFill>
                            <a:srgbClr val="232323"/>
                          </a:solidFill>
                          <a:latin typeface="Aptos"/>
                        </a:rPr>
                        <a:t>Gender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 wrap="square" lIns="76200" rIns="76200" tIns="38100" bIns="25400"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sz="1300" b="1">
                          <a:solidFill>
                            <a:srgbClr val="232323"/>
                          </a:solidFill>
                          <a:latin typeface="Aptos"/>
                        </a:rPr>
                        <a:t>McRobbie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 wrap="square" lIns="76200" rIns="76200" tIns="38100" bIns="25400"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sz="1300">
                          <a:solidFill>
                            <a:srgbClr val="232323"/>
                          </a:solidFill>
                          <a:latin typeface="Aptos"/>
                        </a:rPr>
                        <a:t>Teen magazines and girl culture help shape feminine identities, showing that media are part of youth subcultural formation.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3F7FA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822960"/>
          </a:xfrm>
          <a:prstGeom prst="rect">
            <a:avLst/>
          </a:prstGeom>
          <a:solidFill>
            <a:srgbClr val="16385C"/>
          </a:solidFill>
          <a:ln>
            <a:solidFill>
              <a:srgbClr val="16385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254000" tIns="76200"/>
          <a:lstStyle/>
          <a:p>
            <a:pPr algn="l"/>
            <a:r>
              <a:rPr sz="2800" b="1">
                <a:solidFill>
                  <a:srgbClr val="FFFFFF"/>
                </a:solidFill>
                <a:latin typeface="Aptos Display"/>
              </a:rPr>
              <a:t>KQ1: Subcultures, ethnicity and hybridity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5760" y="877824"/>
            <a:ext cx="1133856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200">
                <a:solidFill>
                  <a:srgbClr val="16385C"/>
                </a:solidFill>
                <a:latin typeface="Aptos"/>
              </a:rPr>
              <a:t>Five useful studies on ethnicity, race and hybrid youth identities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537960"/>
            <a:ext cx="12191695" cy="320040"/>
          </a:xfrm>
          <a:prstGeom prst="rect">
            <a:avLst/>
          </a:prstGeom>
          <a:solidFill>
            <a:srgbClr val="16385C"/>
          </a:solidFill>
          <a:ln>
            <a:solidFill>
              <a:srgbClr val="16385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100">
                <a:solidFill>
                  <a:srgbClr val="FFFFFF"/>
                </a:solidFill>
                <a:latin typeface="Aptos"/>
              </a:rPr>
              <a:t>OCR A Level Sociology | Component 01 | Section B Option 2: Youth subcultures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11480" y="1234440"/>
          <a:ext cx="11384280" cy="4526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0240"/>
                <a:gridCol w="2423160"/>
                <a:gridCol w="7040880"/>
              </a:tblGrid>
              <a:tr h="754380">
                <a:tc>
                  <a:txBody>
                    <a:bodyPr/>
                    <a:lstStyle/>
                    <a:p>
                      <a:r>
                        <a:rPr sz="1300" b="1">
                          <a:solidFill>
                            <a:srgbClr val="FFFFFF"/>
                          </a:solidFill>
                          <a:latin typeface="Aptos"/>
                        </a:rPr>
                        <a:t>Area / angle</a:t>
                      </a:r>
                    </a:p>
                  </a:txBody>
                  <a:tcPr>
                    <a:solidFill>
                      <a:srgbClr val="16385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300" b="1">
                          <a:solidFill>
                            <a:srgbClr val="FFFFFF"/>
                          </a:solidFill>
                          <a:latin typeface="Aptos"/>
                        </a:rPr>
                        <a:t>Study / thinker</a:t>
                      </a:r>
                    </a:p>
                  </a:txBody>
                  <a:tcPr>
                    <a:solidFill>
                      <a:srgbClr val="16385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300" b="1">
                          <a:solidFill>
                            <a:srgbClr val="FFFFFF"/>
                          </a:solidFill>
                          <a:latin typeface="Aptos"/>
                        </a:rPr>
                        <a:t>One-line finding students can use</a:t>
                      </a:r>
                    </a:p>
                  </a:txBody>
                  <a:tcPr>
                    <a:solidFill>
                      <a:srgbClr val="16385C"/>
                    </a:solidFill>
                  </a:tcPr>
                </a:tc>
              </a:tr>
              <a:tr h="754380">
                <a:tc>
                  <a:txBody>
                    <a:bodyPr wrap="square" lIns="76200" rIns="76200" tIns="38100" bIns="25400"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sz="1300">
                          <a:solidFill>
                            <a:srgbClr val="232323"/>
                          </a:solidFill>
                          <a:latin typeface="Aptos"/>
                        </a:rPr>
                        <a:t>Ethnicity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 wrap="square" lIns="76200" rIns="76200" tIns="38100" bIns="25400"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sz="1300" b="1">
                          <a:solidFill>
                            <a:srgbClr val="232323"/>
                          </a:solidFill>
                          <a:latin typeface="Aptos"/>
                        </a:rPr>
                        <a:t>Sewell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 wrap="square" lIns="76200" rIns="76200" tIns="38100" bIns="25400"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sz="1300">
                          <a:solidFill>
                            <a:srgbClr val="232323"/>
                          </a:solidFill>
                          <a:latin typeface="Aptos"/>
                        </a:rPr>
                        <a:t>Black male peer groups may be shaped by racism, schooling experiences and pressures around masculinity and identity.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  <a:tr h="754380">
                <a:tc>
                  <a:txBody>
                    <a:bodyPr wrap="square" lIns="76200" rIns="76200" tIns="38100" bIns="25400"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sz="1300">
                          <a:solidFill>
                            <a:srgbClr val="232323"/>
                          </a:solidFill>
                          <a:latin typeface="Aptos"/>
                        </a:rPr>
                        <a:t>Ethnicity</a:t>
                      </a:r>
                    </a:p>
                  </a:txBody>
                  <a:tcPr>
                    <a:solidFill>
                      <a:srgbClr val="E7F4F4"/>
                    </a:solidFill>
                  </a:tcPr>
                </a:tc>
                <a:tc>
                  <a:txBody>
                    <a:bodyPr wrap="square" lIns="76200" rIns="76200" tIns="38100" bIns="25400"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sz="1300" b="1">
                          <a:solidFill>
                            <a:srgbClr val="232323"/>
                          </a:solidFill>
                          <a:latin typeface="Aptos"/>
                        </a:rPr>
                        <a:t>Mac an Ghaill</a:t>
                      </a:r>
                    </a:p>
                  </a:txBody>
                  <a:tcPr>
                    <a:solidFill>
                      <a:srgbClr val="E7F4F4"/>
                    </a:solidFill>
                  </a:tcPr>
                </a:tc>
                <a:tc>
                  <a:txBody>
                    <a:bodyPr wrap="square" lIns="76200" rIns="76200" tIns="38100" bIns="25400"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sz="1300">
                          <a:solidFill>
                            <a:srgbClr val="232323"/>
                          </a:solidFill>
                          <a:latin typeface="Aptos"/>
                        </a:rPr>
                        <a:t>Male youth identities in school can develop differently depending on ethnicity, class and institutional labelling.</a:t>
                      </a:r>
                    </a:p>
                  </a:txBody>
                  <a:tcPr>
                    <a:solidFill>
                      <a:srgbClr val="E7F4F4"/>
                    </a:solidFill>
                  </a:tcPr>
                </a:tc>
              </a:tr>
              <a:tr h="754380">
                <a:tc>
                  <a:txBody>
                    <a:bodyPr wrap="square" lIns="76200" rIns="76200" tIns="38100" bIns="25400"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sz="1300">
                          <a:solidFill>
                            <a:srgbClr val="232323"/>
                          </a:solidFill>
                          <a:latin typeface="Aptos"/>
                        </a:rPr>
                        <a:t>Ethnicity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 wrap="square" lIns="76200" rIns="76200" tIns="38100" bIns="25400"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sz="1300" b="1">
                          <a:solidFill>
                            <a:srgbClr val="232323"/>
                          </a:solidFill>
                          <a:latin typeface="Aptos"/>
                        </a:rPr>
                        <a:t>Connolly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 wrap="square" lIns="76200" rIns="76200" tIns="38100" bIns="25400"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sz="1300">
                          <a:solidFill>
                            <a:srgbClr val="232323"/>
                          </a:solidFill>
                          <a:latin typeface="Aptos"/>
                        </a:rPr>
                        <a:t>Children and young people learn ethnic identities early, and peer groups can reinforce boundaries of belonging and exclusion.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  <a:tr h="754380">
                <a:tc>
                  <a:txBody>
                    <a:bodyPr wrap="square" lIns="76200" rIns="76200" tIns="38100" bIns="25400"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sz="1300">
                          <a:solidFill>
                            <a:srgbClr val="232323"/>
                          </a:solidFill>
                          <a:latin typeface="Aptos"/>
                        </a:rPr>
                        <a:t>Hybridity</a:t>
                      </a:r>
                    </a:p>
                  </a:txBody>
                  <a:tcPr>
                    <a:solidFill>
                      <a:srgbClr val="E7F4F4"/>
                    </a:solidFill>
                  </a:tcPr>
                </a:tc>
                <a:tc>
                  <a:txBody>
                    <a:bodyPr wrap="square" lIns="76200" rIns="76200" tIns="38100" bIns="25400"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sz="1300" b="1">
                          <a:solidFill>
                            <a:srgbClr val="232323"/>
                          </a:solidFill>
                          <a:latin typeface="Aptos"/>
                        </a:rPr>
                        <a:t>Johal</a:t>
                      </a:r>
                    </a:p>
                  </a:txBody>
                  <a:tcPr>
                    <a:solidFill>
                      <a:srgbClr val="E7F4F4"/>
                    </a:solidFill>
                  </a:tcPr>
                </a:tc>
                <a:tc>
                  <a:txBody>
                    <a:bodyPr wrap="square" lIns="76200" rIns="76200" tIns="38100" bIns="25400"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sz="1300">
                          <a:solidFill>
                            <a:srgbClr val="232323"/>
                          </a:solidFill>
                          <a:latin typeface="Aptos"/>
                        </a:rPr>
                        <a:t>“Brasian” youth identities show how young people mix British and Asian cultural influences to create hybrid subcultures.</a:t>
                      </a:r>
                    </a:p>
                  </a:txBody>
                  <a:tcPr>
                    <a:solidFill>
                      <a:srgbClr val="E7F4F4"/>
                    </a:solidFill>
                  </a:tcPr>
                </a:tc>
              </a:tr>
              <a:tr h="754380">
                <a:tc>
                  <a:txBody>
                    <a:bodyPr wrap="square" lIns="76200" rIns="76200" tIns="38100" bIns="25400"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sz="1300">
                          <a:solidFill>
                            <a:srgbClr val="232323"/>
                          </a:solidFill>
                          <a:latin typeface="Aptos"/>
                        </a:rPr>
                        <a:t>Hybridity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 wrap="square" lIns="76200" rIns="76200" tIns="38100" bIns="25400"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sz="1300" b="1">
                          <a:solidFill>
                            <a:srgbClr val="232323"/>
                          </a:solidFill>
                          <a:latin typeface="Aptos"/>
                        </a:rPr>
                        <a:t>Mercer / Back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 wrap="square" lIns="76200" rIns="76200" tIns="38100" bIns="25400"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sz="1300">
                          <a:solidFill>
                            <a:srgbClr val="232323"/>
                          </a:solidFill>
                          <a:latin typeface="Aptos"/>
                        </a:rPr>
                        <a:t>Hybrid street styles and cultural borrowing show that youth identities are often mixed and changing rather than culturally pure.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3F7FA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822960"/>
          </a:xfrm>
          <a:prstGeom prst="rect">
            <a:avLst/>
          </a:prstGeom>
          <a:solidFill>
            <a:srgbClr val="16385C"/>
          </a:solidFill>
          <a:ln>
            <a:solidFill>
              <a:srgbClr val="16385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254000" tIns="76200"/>
          <a:lstStyle/>
          <a:p>
            <a:pPr algn="l"/>
            <a:r>
              <a:rPr sz="2800" b="1">
                <a:solidFill>
                  <a:srgbClr val="FFFFFF"/>
                </a:solidFill>
                <a:latin typeface="Aptos Display"/>
              </a:rPr>
              <a:t>KQ2: Why do young people participate in deviant subcultures?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5760" y="877824"/>
            <a:ext cx="1133856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200">
                <a:solidFill>
                  <a:srgbClr val="16385C"/>
                </a:solidFill>
                <a:latin typeface="Aptos"/>
              </a:rPr>
              <a:t>Core studies on deviant subculture types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537960"/>
            <a:ext cx="12191695" cy="320040"/>
          </a:xfrm>
          <a:prstGeom prst="rect">
            <a:avLst/>
          </a:prstGeom>
          <a:solidFill>
            <a:srgbClr val="16385C"/>
          </a:solidFill>
          <a:ln>
            <a:solidFill>
              <a:srgbClr val="16385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100">
                <a:solidFill>
                  <a:srgbClr val="FFFFFF"/>
                </a:solidFill>
                <a:latin typeface="Aptos"/>
              </a:rPr>
              <a:t>OCR A Level Sociology | Component 01 | Section B Option 2: Youth subcultures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02920" y="1170432"/>
            <a:ext cx="11155680" cy="566928"/>
          </a:xfrm>
          <a:prstGeom prst="roundRect">
            <a:avLst/>
          </a:prstGeom>
          <a:solidFill>
            <a:srgbClr val="FFF9E7"/>
          </a:solidFill>
          <a:ln>
            <a:solidFill>
              <a:srgbClr val="D0A23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200">
                <a:solidFill>
                  <a:srgbClr val="232323"/>
                </a:solidFill>
                <a:latin typeface="Aptos"/>
              </a:rPr>
              <a:t>Useful examples to mention alongside these studies: anti-school “lads”, street gangs, punks, mods and rockers, ravers or contemporary drill scenes.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11480" y="1828800"/>
          <a:ext cx="11384280" cy="4526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0240"/>
                <a:gridCol w="2423160"/>
                <a:gridCol w="7040880"/>
              </a:tblGrid>
              <a:tr h="754380">
                <a:tc>
                  <a:txBody>
                    <a:bodyPr/>
                    <a:lstStyle/>
                    <a:p>
                      <a:r>
                        <a:rPr sz="1300" b="1">
                          <a:solidFill>
                            <a:srgbClr val="FFFFFF"/>
                          </a:solidFill>
                          <a:latin typeface="Aptos"/>
                        </a:rPr>
                        <a:t>Area / angle</a:t>
                      </a:r>
                    </a:p>
                  </a:txBody>
                  <a:tcPr>
                    <a:solidFill>
                      <a:srgbClr val="16385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300" b="1">
                          <a:solidFill>
                            <a:srgbClr val="FFFFFF"/>
                          </a:solidFill>
                          <a:latin typeface="Aptos"/>
                        </a:rPr>
                        <a:t>Study / thinker</a:t>
                      </a:r>
                    </a:p>
                  </a:txBody>
                  <a:tcPr>
                    <a:solidFill>
                      <a:srgbClr val="16385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300" b="1">
                          <a:solidFill>
                            <a:srgbClr val="FFFFFF"/>
                          </a:solidFill>
                          <a:latin typeface="Aptos"/>
                        </a:rPr>
                        <a:t>One-line finding students can use</a:t>
                      </a:r>
                    </a:p>
                  </a:txBody>
                  <a:tcPr>
                    <a:solidFill>
                      <a:srgbClr val="16385C"/>
                    </a:solidFill>
                  </a:tcPr>
                </a:tc>
              </a:tr>
              <a:tr h="754380">
                <a:tc>
                  <a:txBody>
                    <a:bodyPr wrap="square" lIns="76200" rIns="76200" tIns="38100" bIns="25400"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sz="1300">
                          <a:solidFill>
                            <a:srgbClr val="232323"/>
                          </a:solidFill>
                          <a:latin typeface="Aptos"/>
                        </a:rPr>
                        <a:t>Delinquent subcultures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 wrap="square" lIns="76200" rIns="76200" tIns="38100" bIns="25400"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sz="1300" b="1">
                          <a:solidFill>
                            <a:srgbClr val="232323"/>
                          </a:solidFill>
                          <a:latin typeface="Aptos"/>
                        </a:rPr>
                        <a:t>Cohen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 wrap="square" lIns="76200" rIns="76200" tIns="38100" bIns="25400"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sz="1300">
                          <a:solidFill>
                            <a:srgbClr val="232323"/>
                          </a:solidFill>
                          <a:latin typeface="Aptos"/>
                        </a:rPr>
                        <a:t>Delinquent subcultures develop when boys who fail to achieve mainstream success seek status through alternative values.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  <a:tr h="754380">
                <a:tc>
                  <a:txBody>
                    <a:bodyPr wrap="square" lIns="76200" rIns="76200" tIns="38100" bIns="25400"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sz="1300">
                          <a:solidFill>
                            <a:srgbClr val="232323"/>
                          </a:solidFill>
                          <a:latin typeface="Aptos"/>
                        </a:rPr>
                        <a:t>Criminal / conflict / retreatist</a:t>
                      </a:r>
                    </a:p>
                  </a:txBody>
                  <a:tcPr>
                    <a:solidFill>
                      <a:srgbClr val="E7F4F4"/>
                    </a:solidFill>
                  </a:tcPr>
                </a:tc>
                <a:tc>
                  <a:txBody>
                    <a:bodyPr wrap="square" lIns="76200" rIns="76200" tIns="38100" bIns="25400"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sz="1300" b="1">
                          <a:solidFill>
                            <a:srgbClr val="232323"/>
                          </a:solidFill>
                          <a:latin typeface="Aptos"/>
                        </a:rPr>
                        <a:t>Cloward &amp; Ohlin</a:t>
                      </a:r>
                    </a:p>
                  </a:txBody>
                  <a:tcPr>
                    <a:solidFill>
                      <a:srgbClr val="E7F4F4"/>
                    </a:solidFill>
                  </a:tcPr>
                </a:tc>
                <a:tc>
                  <a:txBody>
                    <a:bodyPr wrap="square" lIns="76200" rIns="76200" tIns="38100" bIns="25400"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sz="1300">
                          <a:solidFill>
                            <a:srgbClr val="232323"/>
                          </a:solidFill>
                          <a:latin typeface="Aptos"/>
                        </a:rPr>
                        <a:t>Young people enter different deviant subcultures depending on the opportunities available in their neighbourhoods.</a:t>
                      </a:r>
                    </a:p>
                  </a:txBody>
                  <a:tcPr>
                    <a:solidFill>
                      <a:srgbClr val="E7F4F4"/>
                    </a:solidFill>
                  </a:tcPr>
                </a:tc>
              </a:tr>
              <a:tr h="754380">
                <a:tc>
                  <a:txBody>
                    <a:bodyPr wrap="square" lIns="76200" rIns="76200" tIns="38100" bIns="25400"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sz="1300">
                          <a:solidFill>
                            <a:srgbClr val="232323"/>
                          </a:solidFill>
                          <a:latin typeface="Aptos"/>
                        </a:rPr>
                        <a:t>Anti-school subcultures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 wrap="square" lIns="76200" rIns="76200" tIns="38100" bIns="25400"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sz="1300" b="1">
                          <a:solidFill>
                            <a:srgbClr val="232323"/>
                          </a:solidFill>
                          <a:latin typeface="Aptos"/>
                        </a:rPr>
                        <a:t>Willis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 wrap="square" lIns="76200" rIns="76200" tIns="38100" bIns="25400"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sz="1300">
                          <a:solidFill>
                            <a:srgbClr val="232323"/>
                          </a:solidFill>
                          <a:latin typeface="Aptos"/>
                        </a:rPr>
                        <a:t>Oppositional school-based subcultures can value resistance, disruption and practical masculinity over academic success.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  <a:tr h="754380">
                <a:tc>
                  <a:txBody>
                    <a:bodyPr wrap="square" lIns="76200" rIns="76200" tIns="38100" bIns="25400"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sz="1300">
                          <a:solidFill>
                            <a:srgbClr val="232323"/>
                          </a:solidFill>
                          <a:latin typeface="Aptos"/>
                        </a:rPr>
                        <a:t>Gangs</a:t>
                      </a:r>
                    </a:p>
                  </a:txBody>
                  <a:tcPr>
                    <a:solidFill>
                      <a:srgbClr val="E7F4F4"/>
                    </a:solidFill>
                  </a:tcPr>
                </a:tc>
                <a:tc>
                  <a:txBody>
                    <a:bodyPr wrap="square" lIns="76200" rIns="76200" tIns="38100" bIns="25400"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sz="1300" b="1">
                          <a:solidFill>
                            <a:srgbClr val="232323"/>
                          </a:solidFill>
                          <a:latin typeface="Aptos"/>
                        </a:rPr>
                        <a:t>Hallsworth &amp; Young</a:t>
                      </a:r>
                    </a:p>
                  </a:txBody>
                  <a:tcPr>
                    <a:solidFill>
                      <a:srgbClr val="E7F4F4"/>
                    </a:solidFill>
                  </a:tcPr>
                </a:tc>
                <a:tc>
                  <a:txBody>
                    <a:bodyPr wrap="square" lIns="76200" rIns="76200" tIns="38100" bIns="25400"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sz="1300">
                          <a:solidFill>
                            <a:srgbClr val="232323"/>
                          </a:solidFill>
                          <a:latin typeface="Aptos"/>
                        </a:rPr>
                        <a:t>Some gang identities are shaped by exclusion, local status and protection, although media often exaggerate gang coherence.</a:t>
                      </a:r>
                    </a:p>
                  </a:txBody>
                  <a:tcPr>
                    <a:solidFill>
                      <a:srgbClr val="E7F4F4"/>
                    </a:solidFill>
                  </a:tcPr>
                </a:tc>
              </a:tr>
              <a:tr h="754380">
                <a:tc>
                  <a:txBody>
                    <a:bodyPr wrap="square" lIns="76200" rIns="76200" tIns="38100" bIns="25400"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sz="1300">
                          <a:solidFill>
                            <a:srgbClr val="232323"/>
                          </a:solidFill>
                          <a:latin typeface="Aptos"/>
                        </a:rPr>
                        <a:t>Spectacular youth subcultures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 wrap="square" lIns="76200" rIns="76200" tIns="38100" bIns="25400"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sz="1300" b="1">
                          <a:solidFill>
                            <a:srgbClr val="232323"/>
                          </a:solidFill>
                          <a:latin typeface="Aptos"/>
                        </a:rPr>
                        <a:t>Hebdige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 wrap="square" lIns="76200" rIns="76200" tIns="38100" bIns="25400"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sz="1300">
                          <a:solidFill>
                            <a:srgbClr val="232323"/>
                          </a:solidFill>
                          <a:latin typeface="Aptos"/>
                        </a:rPr>
                        <a:t>Style-heavy subcultures such as punk communicate difference and defiance, even when the resistance is mainly symbolic.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3F7FA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822960"/>
          </a:xfrm>
          <a:prstGeom prst="rect">
            <a:avLst/>
          </a:prstGeom>
          <a:solidFill>
            <a:srgbClr val="16385C"/>
          </a:solidFill>
          <a:ln>
            <a:solidFill>
              <a:srgbClr val="16385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254000" tIns="76200"/>
          <a:lstStyle/>
          <a:p>
            <a:pPr algn="l"/>
            <a:r>
              <a:rPr sz="2800" b="1">
                <a:solidFill>
                  <a:srgbClr val="FFFFFF"/>
                </a:solidFill>
                <a:latin typeface="Aptos Display"/>
              </a:rPr>
              <a:t>KQ2: Patterns and trends in youth deviance — social class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5760" y="877824"/>
            <a:ext cx="1133856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200">
                <a:solidFill>
                  <a:srgbClr val="16385C"/>
                </a:solidFill>
                <a:latin typeface="Aptos"/>
              </a:rPr>
              <a:t>Five strong studies on class and youth deviance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537960"/>
            <a:ext cx="12191695" cy="320040"/>
          </a:xfrm>
          <a:prstGeom prst="rect">
            <a:avLst/>
          </a:prstGeom>
          <a:solidFill>
            <a:srgbClr val="16385C"/>
          </a:solidFill>
          <a:ln>
            <a:solidFill>
              <a:srgbClr val="16385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100">
                <a:solidFill>
                  <a:srgbClr val="FFFFFF"/>
                </a:solidFill>
                <a:latin typeface="Aptos"/>
              </a:rPr>
              <a:t>OCR A Level Sociology | Component 01 | Section B Option 2: Youth subcultures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11480" y="1234440"/>
          <a:ext cx="11384280" cy="4526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0240"/>
                <a:gridCol w="2423160"/>
                <a:gridCol w="7040880"/>
              </a:tblGrid>
              <a:tr h="754380">
                <a:tc>
                  <a:txBody>
                    <a:bodyPr/>
                    <a:lstStyle/>
                    <a:p>
                      <a:r>
                        <a:rPr sz="1300" b="1">
                          <a:solidFill>
                            <a:srgbClr val="FFFFFF"/>
                          </a:solidFill>
                          <a:latin typeface="Aptos"/>
                        </a:rPr>
                        <a:t>Area / angle</a:t>
                      </a:r>
                    </a:p>
                  </a:txBody>
                  <a:tcPr>
                    <a:solidFill>
                      <a:srgbClr val="16385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300" b="1">
                          <a:solidFill>
                            <a:srgbClr val="FFFFFF"/>
                          </a:solidFill>
                          <a:latin typeface="Aptos"/>
                        </a:rPr>
                        <a:t>Study / thinker</a:t>
                      </a:r>
                    </a:p>
                  </a:txBody>
                  <a:tcPr>
                    <a:solidFill>
                      <a:srgbClr val="16385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300" b="1">
                          <a:solidFill>
                            <a:srgbClr val="FFFFFF"/>
                          </a:solidFill>
                          <a:latin typeface="Aptos"/>
                        </a:rPr>
                        <a:t>One-line finding students can use</a:t>
                      </a:r>
                    </a:p>
                  </a:txBody>
                  <a:tcPr>
                    <a:solidFill>
                      <a:srgbClr val="16385C"/>
                    </a:solidFill>
                  </a:tcPr>
                </a:tc>
              </a:tr>
              <a:tr h="754380">
                <a:tc>
                  <a:txBody>
                    <a:bodyPr wrap="square" lIns="76200" rIns="76200" tIns="38100" bIns="25400"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sz="1300">
                          <a:solidFill>
                            <a:srgbClr val="232323"/>
                          </a:solidFill>
                          <a:latin typeface="Aptos"/>
                        </a:rPr>
                        <a:t>Social class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 wrap="square" lIns="76200" rIns="76200" tIns="38100" bIns="25400"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sz="1300" b="1">
                          <a:solidFill>
                            <a:srgbClr val="232323"/>
                          </a:solidFill>
                          <a:latin typeface="Aptos"/>
                        </a:rPr>
                        <a:t>Farrington et al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 wrap="square" lIns="76200" rIns="76200" tIns="38100" bIns="25400"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sz="1300">
                          <a:solidFill>
                            <a:srgbClr val="232323"/>
                          </a:solidFill>
                          <a:latin typeface="Aptos"/>
                        </a:rPr>
                        <a:t>Persistent offending is more common among boys facing poverty, poor housing, low attainment and weak family supervision.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  <a:tr h="754380">
                <a:tc>
                  <a:txBody>
                    <a:bodyPr wrap="square" lIns="76200" rIns="76200" tIns="38100" bIns="25400"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sz="1300">
                          <a:solidFill>
                            <a:srgbClr val="232323"/>
                          </a:solidFill>
                          <a:latin typeface="Aptos"/>
                        </a:rPr>
                        <a:t>Social class</a:t>
                      </a:r>
                    </a:p>
                  </a:txBody>
                  <a:tcPr>
                    <a:solidFill>
                      <a:srgbClr val="E7F4F4"/>
                    </a:solidFill>
                  </a:tcPr>
                </a:tc>
                <a:tc>
                  <a:txBody>
                    <a:bodyPr wrap="square" lIns="76200" rIns="76200" tIns="38100" bIns="25400"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sz="1300" b="1">
                          <a:solidFill>
                            <a:srgbClr val="232323"/>
                          </a:solidFill>
                          <a:latin typeface="Aptos"/>
                        </a:rPr>
                        <a:t>Wikström &amp; Butterworth</a:t>
                      </a:r>
                    </a:p>
                  </a:txBody>
                  <a:tcPr>
                    <a:solidFill>
                      <a:srgbClr val="E7F4F4"/>
                    </a:solidFill>
                  </a:tcPr>
                </a:tc>
                <a:tc>
                  <a:txBody>
                    <a:bodyPr wrap="square" lIns="76200" rIns="76200" tIns="38100" bIns="25400"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sz="1300">
                          <a:solidFill>
                            <a:srgbClr val="232323"/>
                          </a:solidFill>
                          <a:latin typeface="Aptos"/>
                        </a:rPr>
                        <a:t>Youth offending is shaped by social ecology: deprived areas and criminogenic settings increase exposure to deviance.</a:t>
                      </a:r>
                    </a:p>
                  </a:txBody>
                  <a:tcPr>
                    <a:solidFill>
                      <a:srgbClr val="E7F4F4"/>
                    </a:solidFill>
                  </a:tcPr>
                </a:tc>
              </a:tr>
              <a:tr h="754380">
                <a:tc>
                  <a:txBody>
                    <a:bodyPr wrap="square" lIns="76200" rIns="76200" tIns="38100" bIns="25400"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sz="1300">
                          <a:solidFill>
                            <a:srgbClr val="232323"/>
                          </a:solidFill>
                          <a:latin typeface="Aptos"/>
                        </a:rPr>
                        <a:t>Social class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 wrap="square" lIns="76200" rIns="76200" tIns="38100" bIns="25400"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sz="1300" b="1">
                          <a:solidFill>
                            <a:srgbClr val="232323"/>
                          </a:solidFill>
                          <a:latin typeface="Aptos"/>
                        </a:rPr>
                        <a:t>Willis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 wrap="square" lIns="76200" rIns="76200" tIns="38100" bIns="25400"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sz="1300">
                          <a:solidFill>
                            <a:srgbClr val="232323"/>
                          </a:solidFill>
                          <a:latin typeface="Aptos"/>
                        </a:rPr>
                        <a:t>Working-class anti-school subcultures can normalise resistance to authority and some forms of deviant behaviour.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  <a:tr h="754380">
                <a:tc>
                  <a:txBody>
                    <a:bodyPr wrap="square" lIns="76200" rIns="76200" tIns="38100" bIns="25400"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sz="1300">
                          <a:solidFill>
                            <a:srgbClr val="232323"/>
                          </a:solidFill>
                          <a:latin typeface="Aptos"/>
                        </a:rPr>
                        <a:t>Social class</a:t>
                      </a:r>
                    </a:p>
                  </a:txBody>
                  <a:tcPr>
                    <a:solidFill>
                      <a:srgbClr val="E7F4F4"/>
                    </a:solidFill>
                  </a:tcPr>
                </a:tc>
                <a:tc>
                  <a:txBody>
                    <a:bodyPr wrap="square" lIns="76200" rIns="76200" tIns="38100" bIns="25400"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sz="1300" b="1">
                          <a:solidFill>
                            <a:srgbClr val="232323"/>
                          </a:solidFill>
                          <a:latin typeface="Aptos"/>
                        </a:rPr>
                        <a:t>Murray</a:t>
                      </a:r>
                    </a:p>
                  </a:txBody>
                  <a:tcPr>
                    <a:solidFill>
                      <a:srgbClr val="E7F4F4"/>
                    </a:solidFill>
                  </a:tcPr>
                </a:tc>
                <a:tc>
                  <a:txBody>
                    <a:bodyPr wrap="square" lIns="76200" rIns="76200" tIns="38100" bIns="25400"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sz="1300">
                          <a:solidFill>
                            <a:srgbClr val="232323"/>
                          </a:solidFill>
                          <a:latin typeface="Aptos"/>
                        </a:rPr>
                        <a:t>From a New Right view, weak socialisation and family breakdown can help explain some patterns of youth deviance.</a:t>
                      </a:r>
                    </a:p>
                  </a:txBody>
                  <a:tcPr>
                    <a:solidFill>
                      <a:srgbClr val="E7F4F4"/>
                    </a:solidFill>
                  </a:tcPr>
                </a:tc>
              </a:tr>
              <a:tr h="754380">
                <a:tc>
                  <a:txBody>
                    <a:bodyPr wrap="square" lIns="76200" rIns="76200" tIns="38100" bIns="25400"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sz="1300">
                          <a:solidFill>
                            <a:srgbClr val="232323"/>
                          </a:solidFill>
                          <a:latin typeface="Aptos"/>
                        </a:rPr>
                        <a:t>Social class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 wrap="square" lIns="76200" rIns="76200" tIns="38100" bIns="25400"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sz="1300" b="1">
                          <a:solidFill>
                            <a:srgbClr val="232323"/>
                          </a:solidFill>
                          <a:latin typeface="Aptos"/>
                        </a:rPr>
                        <a:t>Hallsworth &amp; Young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 wrap="square" lIns="76200" rIns="76200" tIns="38100" bIns="25400"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sz="1300">
                          <a:solidFill>
                            <a:srgbClr val="232323"/>
                          </a:solidFill>
                          <a:latin typeface="Aptos"/>
                        </a:rPr>
                        <a:t>Youth violence and gang involvement are linked to exclusion, blocked opportunities and the search for local respect.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