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Lst>
  <p:notesMasterIdLst>
    <p:notesMasterId r:id="rId12"/>
  </p:notesMasterIdLst>
  <p:sldSz cx="12191695" cy="6858000"/>
  <p:notesSz cx="6858000" cy="12191695"/>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notesMaster" Target="notesMasters/notesMaster1.xml"/><Relationship Id="rId13" Type="http://schemas.openxmlformats.org/officeDocument/2006/relationships/presProps" Target="presProps.xml"/><Relationship Id="rId14" Type="http://schemas.openxmlformats.org/officeDocument/2006/relationships/viewProps" Target="viewProps.xml"/><Relationship Id="rId15" Type="http://schemas.openxmlformats.org/officeDocument/2006/relationships/theme" Target="theme/theme1.xml"/><Relationship Id="rId16"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Use this as a complete lesson or as the opening 30 minutes of a culture/socialisation lesson. The aim is to get students to see everyday behaviour as socially produced rather than natural.</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End by returning to the key phrase: sociology makes the familiar strange. This can become a recurring classroom phrase throughout the course.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Keep this student friendly. The purpose is not to memorise lots of detail from Miner, but to use the study as a route into sociological thinking.</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Explain the anagram only after students have read or heard a short extract. That delayed reveal is what makes the study memorable. Avoid presenting this as a conventional research method study; it is better used as a satirical teaching device.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Use the lens image to frame the lesson: the same behaviour can be seen differently depending on the observer’s cultural position.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activity uses familiar UK student life: phones, queues, uniforms, timetables, revision, classroom rules and school/college rituals. It is deliberately low-stakes and accessible.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reveal works best if students have a moment to take Miner literally first. After the reveal, stress that sociologists often analyse everyday life rather than treating it as obvious or natural.</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You can print this slide as a one-page task prompt. Students do not need to write perfectly; the aim is to notice how language changes the meaning of ordinary behaviour.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Listen for students who only say “it is weird”. Redirect them to sociological vocabulary: norms, values, socialisation, sanctions and cultural relativism.</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Use this slide to show students how to move from the activity to an exam paragraph. They should define the concept, apply it to an example and make a clear point about culture being learned/socially constructed.</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jpg"/><Relationship Id="rId2" Type="http://schemas.openxmlformats.org/officeDocument/2006/relationships/slideLayout" Target="../slideLayouts/slideLayout1.xml"/><Relationship Id="rId3"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image" Target="../media/image-10-1.jpg"/><Relationship Id="rId2" Type="http://schemas.openxmlformats.org/officeDocument/2006/relationships/slideLayout" Target="../slideLayouts/slideLayout1.xml"/><Relationship Id="rId3" Type="http://schemas.openxmlformats.org/officeDocument/2006/relationships/notesSlide" Target="../notesSlides/notesSlide10.xml"/></Relationships>
</file>

<file path=ppt/slides/_rels/slide2.xml.rels><?xml version="1.0" encoding="UTF-8" standalone="yes"?>
<Relationships xmlns="http://schemas.openxmlformats.org/package/2006/relationships"><Relationship Id="rId1" Type="http://schemas.openxmlformats.org/officeDocument/2006/relationships/image" Target="../media/image-2-1.jpg"/><Relationship Id="rId2" Type="http://schemas.openxmlformats.org/officeDocument/2006/relationships/slideLayout" Target="../slideLayouts/slideLayout1.xml"/><Relationship Id="rId3"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image" Target="../media/image-3-1.jpg"/><Relationship Id="rId2" Type="http://schemas.openxmlformats.org/officeDocument/2006/relationships/slideLayout" Target="../slideLayouts/slideLayout1.xml"/><Relationship Id="rId3"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image" Target="../media/image-4-1.jpg"/><Relationship Id="rId2" Type="http://schemas.openxmlformats.org/officeDocument/2006/relationships/slideLayout" Target="../slideLayouts/slideLayout1.xml"/><Relationship Id="rId3"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image" Target="../media/image-5-1.jpg"/><Relationship Id="rId2" Type="http://schemas.openxmlformats.org/officeDocument/2006/relationships/slideLayout" Target="../slideLayouts/slideLayout1.xml"/><Relationship Id="rId3"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image" Target="../media/image-6-1.jpg"/><Relationship Id="rId2" Type="http://schemas.openxmlformats.org/officeDocument/2006/relationships/slideLayout" Target="../slideLayouts/slideLayout1.xml"/><Relationship Id="rId3"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image" Target="../media/image-7-1.jpg"/><Relationship Id="rId2" Type="http://schemas.openxmlformats.org/officeDocument/2006/relationships/slideLayout" Target="../slideLayouts/slideLayout1.xml"/><Relationship Id="rId3"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image" Target="../media/image-8-1.jpg"/><Relationship Id="rId2" Type="http://schemas.openxmlformats.org/officeDocument/2006/relationships/slideLayout" Target="../slideLayouts/slideLayout1.xml"/><Relationship Id="rId3"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image" Target="../media/image-9-1.jpg"/><Relationship Id="rId2" Type="http://schemas.openxmlformats.org/officeDocument/2006/relationships/slideLayout" Target="../slideLayouts/slideLayout1.xml"/><Relationship Id="rId3"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102A43"/>
        </a:solidFill>
      </p:bgPr>
    </p:bg>
    <p:spTree>
      <p:nvGrpSpPr>
        <p:cNvPr id="1" name=""/>
        <p:cNvGrpSpPr/>
        <p:nvPr/>
      </p:nvGrpSpPr>
      <p:grpSpPr>
        <a:xfrm>
          <a:off x="0" y="0"/>
          <a:ext cx="0" cy="0"/>
          <a:chOff x="0" y="0"/>
          <a:chExt cx="0" cy="0"/>
        </a:xfrm>
      </p:grpSpPr>
      <p:sp>
        <p:nvSpPr>
          <p:cNvPr id="2" name="Shape 0"/>
          <p:cNvSpPr/>
          <p:nvPr/>
        </p:nvSpPr>
        <p:spPr>
          <a:xfrm>
            <a:off x="0" y="0"/>
            <a:ext cx="12191695" cy="6858000"/>
          </a:xfrm>
          <a:prstGeom prst="rect">
            <a:avLst/>
          </a:prstGeom>
          <a:solidFill>
            <a:srgbClr val="102A43"/>
          </a:solidFill>
          <a:ln w="12700">
            <a:solidFill>
              <a:srgbClr val="102A43">
                <a:alpha val="0"/>
              </a:srgbClr>
            </a:solidFill>
            <a:prstDash val="solid"/>
          </a:ln>
        </p:spPr>
      </p:sp>
      <p:pic>
        <p:nvPicPr>
          <p:cNvPr id="3" name="Image 0" descr="/mnt/data/crop_field_title.jpg">    </p:cNvPr>
          <p:cNvPicPr>
            <a:picLocks noChangeAspect="1"/>
          </p:cNvPicPr>
          <p:nvPr/>
        </p:nvPicPr>
        <p:blipFill>
          <a:blip r:embed="rId1"/>
          <a:stretch>
            <a:fillRect/>
          </a:stretch>
        </p:blipFill>
        <p:spPr>
          <a:xfrm>
            <a:off x="5989320" y="0"/>
            <a:ext cx="6199632" cy="6858000"/>
          </a:xfrm>
          <a:prstGeom prst="rect">
            <a:avLst/>
          </a:prstGeom>
        </p:spPr>
      </p:pic>
      <p:sp>
        <p:nvSpPr>
          <p:cNvPr id="4" name="Text 1"/>
          <p:cNvSpPr/>
          <p:nvPr/>
        </p:nvSpPr>
        <p:spPr>
          <a:xfrm>
            <a:off x="640080" y="749808"/>
            <a:ext cx="2286000" cy="228600"/>
          </a:xfrm>
          <a:prstGeom prst="rect">
            <a:avLst/>
          </a:prstGeom>
          <a:noFill/>
          <a:ln/>
        </p:spPr>
        <p:txBody>
          <a:bodyPr wrap="square" lIns="0" tIns="0" rIns="0" bIns="0" rtlCol="0" anchor="ctr"/>
          <a:lstStyle/>
          <a:p>
            <a:pPr indent="0" marL="0">
              <a:buNone/>
            </a:pPr>
            <a:r>
              <a:rPr lang="en-US" sz="1050" b="1" dirty="0">
                <a:solidFill>
                  <a:srgbClr val="F2C94C"/>
                </a:solidFill>
              </a:rPr>
              <a:t>TEACHER RESOURCE</a:t>
            </a:r>
            <a:endParaRPr lang="en-US" sz="1050" dirty="0"/>
          </a:p>
        </p:txBody>
      </p:sp>
      <p:sp>
        <p:nvSpPr>
          <p:cNvPr id="5" name="Text 2"/>
          <p:cNvSpPr/>
          <p:nvPr/>
        </p:nvSpPr>
        <p:spPr>
          <a:xfrm>
            <a:off x="621792" y="1225296"/>
            <a:ext cx="4800600" cy="502920"/>
          </a:xfrm>
          <a:prstGeom prst="rect">
            <a:avLst/>
          </a:prstGeom>
          <a:noFill/>
          <a:ln/>
        </p:spPr>
        <p:txBody>
          <a:bodyPr wrap="square" lIns="0" tIns="0" rIns="0" bIns="0" rtlCol="0" anchor="ctr"/>
          <a:lstStyle/>
          <a:p>
            <a:pPr indent="0" marL="0">
              <a:buNone/>
            </a:pPr>
            <a:r>
              <a:rPr lang="en-US" sz="4300" b="1" dirty="0">
                <a:solidFill>
                  <a:srgbClr val="FFFFFF"/>
                </a:solidFill>
                <a:latin typeface="Aptos Display" pitchFamily="34" charset="0"/>
                <a:ea typeface="Aptos Display" pitchFamily="34" charset="-122"/>
                <a:cs typeface="Aptos Display" pitchFamily="34" charset="-120"/>
              </a:rPr>
              <a:t>Miner’s</a:t>
            </a:r>
            <a:endParaRPr lang="en-US" sz="4300" dirty="0"/>
          </a:p>
        </p:txBody>
      </p:sp>
      <p:sp>
        <p:nvSpPr>
          <p:cNvPr id="6" name="Text 3"/>
          <p:cNvSpPr/>
          <p:nvPr/>
        </p:nvSpPr>
        <p:spPr>
          <a:xfrm>
            <a:off x="621792" y="1755648"/>
            <a:ext cx="4800600" cy="502920"/>
          </a:xfrm>
          <a:prstGeom prst="rect">
            <a:avLst/>
          </a:prstGeom>
          <a:noFill/>
          <a:ln/>
        </p:spPr>
        <p:txBody>
          <a:bodyPr wrap="square" lIns="0" tIns="0" rIns="0" bIns="0" rtlCol="0" anchor="ctr"/>
          <a:lstStyle/>
          <a:p>
            <a:pPr indent="0" marL="0">
              <a:buNone/>
            </a:pPr>
            <a:r>
              <a:rPr lang="en-US" sz="4300" b="1" dirty="0">
                <a:solidFill>
                  <a:srgbClr val="FFFFFF"/>
                </a:solidFill>
                <a:latin typeface="Aptos Display" pitchFamily="34" charset="0"/>
                <a:ea typeface="Aptos Display" pitchFamily="34" charset="-122"/>
                <a:cs typeface="Aptos Display" pitchFamily="34" charset="-120"/>
              </a:rPr>
              <a:t>Nacirema</a:t>
            </a:r>
            <a:endParaRPr lang="en-US" sz="4300" dirty="0"/>
          </a:p>
        </p:txBody>
      </p:sp>
      <p:sp>
        <p:nvSpPr>
          <p:cNvPr id="7" name="Text 4"/>
          <p:cNvSpPr/>
          <p:nvPr/>
        </p:nvSpPr>
        <p:spPr>
          <a:xfrm>
            <a:off x="658368" y="2496312"/>
            <a:ext cx="4343400" cy="347472"/>
          </a:xfrm>
          <a:prstGeom prst="rect">
            <a:avLst/>
          </a:prstGeom>
          <a:noFill/>
          <a:ln/>
        </p:spPr>
        <p:txBody>
          <a:bodyPr wrap="square" lIns="0" tIns="0" rIns="0" bIns="0" rtlCol="0" anchor="ctr"/>
          <a:lstStyle/>
          <a:p>
            <a:pPr indent="0" marL="0">
              <a:buNone/>
            </a:pPr>
            <a:r>
              <a:rPr lang="en-US" sz="2300" b="1" dirty="0">
                <a:solidFill>
                  <a:srgbClr val="F2C94C"/>
                </a:solidFill>
              </a:rPr>
              <a:t>Making the familiar strange</a:t>
            </a:r>
            <a:endParaRPr lang="en-US" sz="2300" dirty="0"/>
          </a:p>
        </p:txBody>
      </p:sp>
      <p:sp>
        <p:nvSpPr>
          <p:cNvPr id="8" name="Text 5"/>
          <p:cNvSpPr/>
          <p:nvPr/>
        </p:nvSpPr>
        <p:spPr>
          <a:xfrm>
            <a:off x="658368" y="3236976"/>
            <a:ext cx="4434840" cy="1042416"/>
          </a:xfrm>
          <a:prstGeom prst="rect">
            <a:avLst/>
          </a:prstGeom>
          <a:noFill/>
          <a:ln/>
        </p:spPr>
        <p:txBody>
          <a:bodyPr wrap="square" lIns="0" tIns="0" rIns="0" bIns="0" rtlCol="0" anchor="ctr">
            <a:normAutofit/>
          </a:bodyPr>
          <a:lstStyle/>
          <a:p>
            <a:pPr indent="0" marL="0">
              <a:buNone/>
            </a:pPr>
            <a:r>
              <a:rPr lang="en-US" sz="1730" dirty="0">
                <a:solidFill>
                  <a:srgbClr val="E6F4F7"/>
                </a:solidFill>
              </a:rPr>
              <a:t>A copy-ready teaching deck for introducing culture, norms, values, socialisation and cultural relativism to OCR and AQA A-level Sociology students.</a:t>
            </a:r>
            <a:endParaRPr lang="en-US" sz="1730" dirty="0"/>
          </a:p>
        </p:txBody>
      </p:sp>
      <p:sp>
        <p:nvSpPr>
          <p:cNvPr id="9" name="Text 6"/>
          <p:cNvSpPr/>
          <p:nvPr/>
        </p:nvSpPr>
        <p:spPr>
          <a:xfrm>
            <a:off x="658368" y="4882896"/>
            <a:ext cx="1645920" cy="301752"/>
          </a:xfrm>
          <a:prstGeom prst="rect">
            <a:avLst/>
          </a:prstGeom>
          <a:solidFill>
            <a:srgbClr val="0B7285"/>
          </a:solidFill>
          <a:ln>
            <a:solidFill>
              <a:srgbClr val="0B7285">
                <a:alpha val="0"/>
              </a:srgbClr>
            </a:solidFill>
          </a:ln>
        </p:spPr>
        <p:txBody>
          <a:bodyPr wrap="square" lIns="381" tIns="381" rIns="381" bIns="381" rtlCol="0" anchor="ctr"/>
          <a:lstStyle/>
          <a:p>
            <a:pPr algn="ctr" indent="0" marL="0">
              <a:buNone/>
            </a:pPr>
            <a:r>
              <a:rPr lang="en-US" sz="1150" b="1" dirty="0">
                <a:solidFill>
                  <a:srgbClr val="FFFFFF"/>
                </a:solidFill>
              </a:rPr>
              <a:t>45–60 minutes</a:t>
            </a:r>
            <a:endParaRPr lang="en-US" sz="1150" dirty="0"/>
          </a:p>
        </p:txBody>
      </p:sp>
      <p:sp>
        <p:nvSpPr>
          <p:cNvPr id="10" name="Text 7"/>
          <p:cNvSpPr/>
          <p:nvPr/>
        </p:nvSpPr>
        <p:spPr>
          <a:xfrm>
            <a:off x="2468880" y="4882896"/>
            <a:ext cx="1280160" cy="301752"/>
          </a:xfrm>
          <a:prstGeom prst="rect">
            <a:avLst/>
          </a:prstGeom>
          <a:solidFill>
            <a:srgbClr val="E9822F"/>
          </a:solidFill>
          <a:ln>
            <a:solidFill>
              <a:srgbClr val="E9822F">
                <a:alpha val="0"/>
              </a:srgbClr>
            </a:solidFill>
          </a:ln>
        </p:spPr>
        <p:txBody>
          <a:bodyPr wrap="square" lIns="381" tIns="381" rIns="381" bIns="381" rtlCol="0" anchor="ctr"/>
          <a:lstStyle/>
          <a:p>
            <a:pPr algn="ctr" indent="0" marL="0">
              <a:buNone/>
            </a:pPr>
            <a:r>
              <a:rPr lang="en-US" sz="1150" b="1" dirty="0">
                <a:solidFill>
                  <a:srgbClr val="FFFFFF"/>
                </a:solidFill>
              </a:rPr>
              <a:t>Beginner</a:t>
            </a:r>
            <a:endParaRPr lang="en-US" sz="1150" dirty="0"/>
          </a:p>
        </p:txBody>
      </p:sp>
      <p:sp>
        <p:nvSpPr>
          <p:cNvPr id="11" name="Text 8"/>
          <p:cNvSpPr/>
          <p:nvPr/>
        </p:nvSpPr>
        <p:spPr>
          <a:xfrm>
            <a:off x="3886200" y="4882896"/>
            <a:ext cx="1417320" cy="301752"/>
          </a:xfrm>
          <a:prstGeom prst="rect">
            <a:avLst/>
          </a:prstGeom>
          <a:solidFill>
            <a:srgbClr val="B23A48"/>
          </a:solidFill>
          <a:ln>
            <a:solidFill>
              <a:srgbClr val="B23A48">
                <a:alpha val="0"/>
              </a:srgbClr>
            </a:solidFill>
          </a:ln>
        </p:spPr>
        <p:txBody>
          <a:bodyPr wrap="square" lIns="381" tIns="381" rIns="381" bIns="381" rtlCol="0" anchor="ctr"/>
          <a:lstStyle/>
          <a:p>
            <a:pPr algn="ctr" indent="0" marL="0">
              <a:buNone/>
            </a:pPr>
            <a:r>
              <a:rPr lang="en-US" sz="1150" b="1" dirty="0">
                <a:solidFill>
                  <a:srgbClr val="FFFFFF"/>
                </a:solidFill>
              </a:rPr>
              <a:t>AO1 + AO2</a:t>
            </a:r>
            <a:endParaRPr lang="en-US" sz="11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102A43"/>
        </a:solidFill>
      </p:bgPr>
    </p:bg>
    <p:spTree>
      <p:nvGrpSpPr>
        <p:cNvPr id="1" name=""/>
        <p:cNvGrpSpPr/>
        <p:nvPr/>
      </p:nvGrpSpPr>
      <p:grpSpPr>
        <a:xfrm>
          <a:off x="0" y="0"/>
          <a:ext cx="0" cy="0"/>
          <a:chOff x="0" y="0"/>
          <a:chExt cx="0" cy="0"/>
        </a:xfrm>
      </p:grpSpPr>
      <p:sp>
        <p:nvSpPr>
          <p:cNvPr id="2" name="Shape 0"/>
          <p:cNvSpPr/>
          <p:nvPr/>
        </p:nvSpPr>
        <p:spPr>
          <a:xfrm>
            <a:off x="0" y="0"/>
            <a:ext cx="12191695" cy="6858000"/>
          </a:xfrm>
          <a:prstGeom prst="rect">
            <a:avLst/>
          </a:prstGeom>
          <a:solidFill>
            <a:srgbClr val="102A43"/>
          </a:solidFill>
          <a:ln w="12700">
            <a:solidFill>
              <a:srgbClr val="102A43">
                <a:alpha val="0"/>
              </a:srgbClr>
            </a:solidFill>
            <a:prstDash val="solid"/>
          </a:ln>
        </p:spPr>
      </p:sp>
      <p:sp>
        <p:nvSpPr>
          <p:cNvPr id="3" name="Text 1"/>
          <p:cNvSpPr/>
          <p:nvPr/>
        </p:nvSpPr>
        <p:spPr>
          <a:xfrm>
            <a:off x="658368" y="530352"/>
            <a:ext cx="8595360" cy="548640"/>
          </a:xfrm>
          <a:prstGeom prst="rect">
            <a:avLst/>
          </a:prstGeom>
          <a:noFill/>
          <a:ln/>
        </p:spPr>
        <p:txBody>
          <a:bodyPr wrap="square" lIns="0" tIns="0" rIns="0" bIns="0" rtlCol="0" anchor="ctr"/>
          <a:lstStyle/>
          <a:p>
            <a:pPr indent="0" marL="0">
              <a:buNone/>
            </a:pPr>
            <a:r>
              <a:rPr lang="en-US" sz="3600" b="1" dirty="0">
                <a:solidFill>
                  <a:srgbClr val="FFFFFF"/>
                </a:solidFill>
              </a:rPr>
              <a:t>References and teaching notes</a:t>
            </a:r>
            <a:endParaRPr lang="en-US" sz="3600" dirty="0"/>
          </a:p>
        </p:txBody>
      </p:sp>
      <p:sp>
        <p:nvSpPr>
          <p:cNvPr id="4" name="Shape 2"/>
          <p:cNvSpPr/>
          <p:nvPr/>
        </p:nvSpPr>
        <p:spPr>
          <a:xfrm>
            <a:off x="694944" y="1216152"/>
            <a:ext cx="2011680" cy="0"/>
          </a:xfrm>
          <a:prstGeom prst="line">
            <a:avLst/>
          </a:prstGeom>
          <a:noFill/>
          <a:ln w="31750">
            <a:solidFill>
              <a:srgbClr val="F2C94C"/>
            </a:solidFill>
            <a:prstDash val="solid"/>
          </a:ln>
        </p:spPr>
      </p:sp>
      <p:sp>
        <p:nvSpPr>
          <p:cNvPr id="5" name="Text 3"/>
          <p:cNvSpPr/>
          <p:nvPr/>
        </p:nvSpPr>
        <p:spPr>
          <a:xfrm>
            <a:off x="713232" y="1645920"/>
            <a:ext cx="2926080" cy="274320"/>
          </a:xfrm>
          <a:prstGeom prst="rect">
            <a:avLst/>
          </a:prstGeom>
          <a:noFill/>
          <a:ln/>
        </p:spPr>
        <p:txBody>
          <a:bodyPr wrap="square" lIns="0" tIns="0" rIns="0" bIns="0" rtlCol="0" anchor="ctr"/>
          <a:lstStyle/>
          <a:p>
            <a:pPr indent="0" marL="0">
              <a:buNone/>
            </a:pPr>
            <a:r>
              <a:rPr lang="en-US" sz="1900" b="1" dirty="0">
                <a:solidFill>
                  <a:srgbClr val="F2C94C"/>
                </a:solidFill>
              </a:rPr>
              <a:t>Core study</a:t>
            </a:r>
            <a:endParaRPr lang="en-US" sz="1900" dirty="0"/>
          </a:p>
        </p:txBody>
      </p:sp>
      <p:sp>
        <p:nvSpPr>
          <p:cNvPr id="6" name="Text 4"/>
          <p:cNvSpPr/>
          <p:nvPr/>
        </p:nvSpPr>
        <p:spPr>
          <a:xfrm>
            <a:off x="731520" y="2066544"/>
            <a:ext cx="5303520" cy="1261872"/>
          </a:xfrm>
          <a:prstGeom prst="rect">
            <a:avLst/>
          </a:prstGeom>
          <a:noFill/>
          <a:ln/>
        </p:spPr>
        <p:txBody>
          <a:bodyPr wrap="square" lIns="0" tIns="0" rIns="0" bIns="0" rtlCol="0" anchor="ctr">
            <a:normAutofit/>
          </a:bodyPr>
          <a:lstStyle/>
          <a:p>
            <a:pPr indent="0" marL="0">
              <a:buNone/>
            </a:pPr>
            <a:r>
              <a:rPr lang="en-US" sz="1560" dirty="0">
                <a:solidFill>
                  <a:srgbClr val="E8F5F7"/>
                </a:solidFill>
              </a:rPr>
              <a:t>Miner, H. (1956). “Body Ritual among the Nacirema.” American Anthropologist, 58(3), 503–507. DOI: 10.1525/aa.1956.58.3.02a00080.</a:t>
            </a:r>
            <a:endParaRPr lang="en-US" sz="1560" dirty="0"/>
          </a:p>
          <a:p>
            <a:pPr indent="0" marL="0">
              <a:buNone/>
            </a:pPr>
            <a:endParaRPr lang="en-US" sz="1560" dirty="0"/>
          </a:p>
          <a:p>
            <a:pPr indent="0" marL="0">
              <a:buNone/>
            </a:pPr>
            <a:r>
              <a:rPr lang="en-US" sz="1560" dirty="0">
                <a:solidFill>
                  <a:srgbClr val="E8F5F7"/>
                </a:solidFill>
              </a:rPr>
              <a:t>Also available through AnthroSource/Wiley and JSTOR. Use short extracts only, then paraphrase and decode with students.</a:t>
            </a:r>
            <a:endParaRPr lang="en-US" sz="1560" dirty="0"/>
          </a:p>
        </p:txBody>
      </p:sp>
      <p:sp>
        <p:nvSpPr>
          <p:cNvPr id="7" name="Text 5"/>
          <p:cNvSpPr/>
          <p:nvPr/>
        </p:nvSpPr>
        <p:spPr>
          <a:xfrm>
            <a:off x="713232" y="3730752"/>
            <a:ext cx="2926080" cy="274320"/>
          </a:xfrm>
          <a:prstGeom prst="rect">
            <a:avLst/>
          </a:prstGeom>
          <a:noFill/>
          <a:ln/>
        </p:spPr>
        <p:txBody>
          <a:bodyPr wrap="square" lIns="0" tIns="0" rIns="0" bIns="0" rtlCol="0" anchor="ctr"/>
          <a:lstStyle/>
          <a:p>
            <a:pPr indent="0" marL="0">
              <a:buNone/>
            </a:pPr>
            <a:r>
              <a:rPr lang="en-US" sz="1900" b="1" dirty="0">
                <a:solidFill>
                  <a:srgbClr val="F2C94C"/>
                </a:solidFill>
              </a:rPr>
              <a:t>Specification links</a:t>
            </a:r>
            <a:endParaRPr lang="en-US" sz="1900" dirty="0"/>
          </a:p>
        </p:txBody>
      </p:sp>
      <p:sp>
        <p:nvSpPr>
          <p:cNvPr id="8" name="Text 6"/>
          <p:cNvSpPr/>
          <p:nvPr/>
        </p:nvSpPr>
        <p:spPr>
          <a:xfrm>
            <a:off x="731520" y="4151376"/>
            <a:ext cx="5303520" cy="1143000"/>
          </a:xfrm>
          <a:prstGeom prst="rect">
            <a:avLst/>
          </a:prstGeom>
          <a:noFill/>
          <a:ln/>
        </p:spPr>
        <p:txBody>
          <a:bodyPr wrap="square" lIns="0" tIns="0" rIns="0" bIns="0" rtlCol="0" anchor="ctr">
            <a:normAutofit/>
          </a:bodyPr>
          <a:lstStyle/>
          <a:p>
            <a:pPr indent="0" marL="0">
              <a:buNone/>
            </a:pPr>
            <a:r>
              <a:rPr lang="en-US" sz="1540" dirty="0">
                <a:solidFill>
                  <a:srgbClr val="E8F5F7"/>
                </a:solidFill>
              </a:rPr>
              <a:t>OCR H580: Socialisation, Culture and Identity; relative nature of culture, norms, values, socialisation and identity.</a:t>
            </a:r>
            <a:endParaRPr lang="en-US" sz="1540" dirty="0"/>
          </a:p>
          <a:p>
            <a:pPr indent="0" marL="0">
              <a:buNone/>
            </a:pPr>
            <a:endParaRPr lang="en-US" sz="1540" dirty="0"/>
          </a:p>
          <a:p>
            <a:pPr indent="0" marL="0">
              <a:buNone/>
            </a:pPr>
            <a:r>
              <a:rPr lang="en-US" sz="1540" dirty="0">
                <a:solidFill>
                  <a:srgbClr val="E8F5F7"/>
                </a:solidFill>
              </a:rPr>
              <a:t>AQA 7192: Core themes of socialisation, culture and identity; useful for Culture and Identity, Education, and introductory sociological thinking.</a:t>
            </a:r>
            <a:endParaRPr lang="en-US" sz="1540" dirty="0"/>
          </a:p>
        </p:txBody>
      </p:sp>
      <p:sp>
        <p:nvSpPr>
          <p:cNvPr id="9" name="Text 7"/>
          <p:cNvSpPr/>
          <p:nvPr/>
        </p:nvSpPr>
        <p:spPr>
          <a:xfrm>
            <a:off x="6492240" y="1664208"/>
            <a:ext cx="3840480" cy="274320"/>
          </a:xfrm>
          <a:prstGeom prst="rect">
            <a:avLst/>
          </a:prstGeom>
          <a:noFill/>
          <a:ln/>
        </p:spPr>
        <p:txBody>
          <a:bodyPr wrap="square" lIns="0" tIns="0" rIns="0" bIns="0" rtlCol="0" anchor="ctr"/>
          <a:lstStyle/>
          <a:p>
            <a:pPr indent="0" marL="0">
              <a:buNone/>
            </a:pPr>
            <a:r>
              <a:rPr lang="en-US" sz="1900" b="1" dirty="0">
                <a:solidFill>
                  <a:srgbClr val="F2C94C"/>
                </a:solidFill>
              </a:rPr>
              <a:t>Classroom safeguard</a:t>
            </a:r>
            <a:endParaRPr lang="en-US" sz="1900" dirty="0"/>
          </a:p>
        </p:txBody>
      </p:sp>
      <p:sp>
        <p:nvSpPr>
          <p:cNvPr id="10" name="Text 8"/>
          <p:cNvSpPr/>
          <p:nvPr/>
        </p:nvSpPr>
        <p:spPr>
          <a:xfrm>
            <a:off x="6510528" y="2084832"/>
            <a:ext cx="4526280" cy="868680"/>
          </a:xfrm>
          <a:prstGeom prst="rect">
            <a:avLst/>
          </a:prstGeom>
          <a:noFill/>
          <a:ln/>
        </p:spPr>
        <p:txBody>
          <a:bodyPr wrap="square" lIns="0" tIns="0" rIns="0" bIns="0" rtlCol="0" anchor="ctr">
            <a:normAutofit/>
          </a:bodyPr>
          <a:lstStyle/>
          <a:p>
            <a:pPr indent="0" marL="0">
              <a:buNone/>
            </a:pPr>
            <a:r>
              <a:rPr lang="en-US" sz="1700" dirty="0">
                <a:solidFill>
                  <a:srgbClr val="FFFFFF"/>
                </a:solidFill>
              </a:rPr>
              <a:t>Use the activity to analyse familiar UK routines, not to ridicule minority cultures. The best answers explain how meanings are learned, shared and enforced through social life.</a:t>
            </a:r>
            <a:endParaRPr lang="en-US" sz="1700" dirty="0"/>
          </a:p>
        </p:txBody>
      </p:sp>
      <p:pic>
        <p:nvPicPr>
          <p:cNvPr id="11" name="Image 0" descr="/mnt/data/crop_lenses_strip.jpg">    </p:cNvPr>
          <p:cNvPicPr>
            <a:picLocks noChangeAspect="1"/>
          </p:cNvPicPr>
          <p:nvPr/>
        </p:nvPicPr>
        <p:blipFill>
          <a:blip r:embed="rId1"/>
          <a:stretch>
            <a:fillRect/>
          </a:stretch>
        </p:blipFill>
        <p:spPr>
          <a:xfrm>
            <a:off x="6492240" y="3703320"/>
            <a:ext cx="4526280" cy="1828800"/>
          </a:xfrm>
          <a:prstGeom prst="rect">
            <a:avLst/>
          </a:prstGeom>
        </p:spPr>
      </p:pic>
      <p:sp>
        <p:nvSpPr>
          <p:cNvPr id="12" name="Text 9"/>
          <p:cNvSpPr/>
          <p:nvPr/>
        </p:nvSpPr>
        <p:spPr>
          <a:xfrm>
            <a:off x="6510528" y="5833872"/>
            <a:ext cx="4526280" cy="292608"/>
          </a:xfrm>
          <a:prstGeom prst="rect">
            <a:avLst/>
          </a:prstGeom>
          <a:noFill/>
          <a:ln/>
        </p:spPr>
        <p:txBody>
          <a:bodyPr wrap="square" lIns="0" tIns="0" rIns="0" bIns="0" rtlCol="0" anchor="ctr"/>
          <a:lstStyle/>
          <a:p>
            <a:pPr indent="0" marL="0">
              <a:buNone/>
            </a:pPr>
            <a:r>
              <a:rPr lang="en-US" sz="1050" dirty="0">
                <a:solidFill>
                  <a:srgbClr val="B8C7D2"/>
                </a:solidFill>
              </a:rPr>
              <a:t>Images: AI-generated, text-free classroom and sociology visuals for use in this teaching deck.</a:t>
            </a:r>
            <a:endParaRPr lang="en-US" sz="10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DF7"/>
        </a:solidFill>
      </p:bgPr>
    </p:bg>
    <p:spTree>
      <p:nvGrpSpPr>
        <p:cNvPr id="1" name=""/>
        <p:cNvGrpSpPr/>
        <p:nvPr/>
      </p:nvGrpSpPr>
      <p:grpSpPr>
        <a:xfrm>
          <a:off x="0" y="0"/>
          <a:ext cx="0" cy="0"/>
          <a:chOff x="0" y="0"/>
          <a:chExt cx="0" cy="0"/>
        </a:xfrm>
      </p:grpSpPr>
      <p:sp>
        <p:nvSpPr>
          <p:cNvPr id="2" name="Shape 0"/>
          <p:cNvSpPr/>
          <p:nvPr/>
        </p:nvSpPr>
        <p:spPr>
          <a:xfrm>
            <a:off x="0" y="0"/>
            <a:ext cx="12191695" cy="6858000"/>
          </a:xfrm>
          <a:prstGeom prst="rect">
            <a:avLst/>
          </a:prstGeom>
          <a:solidFill>
            <a:srgbClr val="FFFDF7"/>
          </a:solidFill>
          <a:ln w="12700">
            <a:solidFill>
              <a:srgbClr val="FFFDF7">
                <a:alpha val="0"/>
              </a:srgbClr>
            </a:solidFill>
            <a:prstDash val="solid"/>
          </a:ln>
        </p:spPr>
      </p:sp>
      <p:sp>
        <p:nvSpPr>
          <p:cNvPr id="3" name="Text 1"/>
          <p:cNvSpPr/>
          <p:nvPr/>
        </p:nvSpPr>
        <p:spPr>
          <a:xfrm>
            <a:off x="502920" y="347472"/>
            <a:ext cx="6858000" cy="502920"/>
          </a:xfrm>
          <a:prstGeom prst="rect">
            <a:avLst/>
          </a:prstGeom>
          <a:noFill/>
          <a:ln/>
        </p:spPr>
        <p:txBody>
          <a:bodyPr wrap="square" lIns="0" tIns="0" rIns="0" bIns="0" rtlCol="0" anchor="ctr"/>
          <a:lstStyle/>
          <a:p>
            <a:pPr indent="0" marL="0">
              <a:buNone/>
            </a:pPr>
            <a:r>
              <a:rPr lang="en-US" sz="3000" b="1" dirty="0">
                <a:solidFill>
                  <a:srgbClr val="102A43"/>
                </a:solidFill>
                <a:latin typeface="Aptos Display" pitchFamily="34" charset="0"/>
                <a:ea typeface="Aptos Display" pitchFamily="34" charset="-122"/>
                <a:cs typeface="Aptos Display" pitchFamily="34" charset="-120"/>
              </a:rPr>
              <a:t>Why use Miner with new students?</a:t>
            </a:r>
            <a:endParaRPr lang="en-US" sz="3000" dirty="0"/>
          </a:p>
        </p:txBody>
      </p:sp>
      <p:sp>
        <p:nvSpPr>
          <p:cNvPr id="4" name="Text 2"/>
          <p:cNvSpPr/>
          <p:nvPr/>
        </p:nvSpPr>
        <p:spPr>
          <a:xfrm>
            <a:off x="530352" y="896112"/>
            <a:ext cx="6675120" cy="320040"/>
          </a:xfrm>
          <a:prstGeom prst="rect">
            <a:avLst/>
          </a:prstGeom>
          <a:noFill/>
          <a:ln/>
        </p:spPr>
        <p:txBody>
          <a:bodyPr wrap="square" lIns="0" tIns="0" rIns="0" bIns="0" rtlCol="0" anchor="ctr"/>
          <a:lstStyle/>
          <a:p>
            <a:pPr indent="0" marL="0">
              <a:buNone/>
            </a:pPr>
            <a:r>
              <a:rPr lang="en-US" sz="1350" dirty="0">
                <a:solidFill>
                  <a:srgbClr val="52616B"/>
                </a:solidFill>
              </a:rPr>
              <a:t>It turns “common sense” into something students can question.</a:t>
            </a:r>
            <a:endParaRPr lang="en-US" sz="1350" dirty="0"/>
          </a:p>
        </p:txBody>
      </p:sp>
      <p:sp>
        <p:nvSpPr>
          <p:cNvPr id="5" name="Shape 3"/>
          <p:cNvSpPr/>
          <p:nvPr/>
        </p:nvSpPr>
        <p:spPr>
          <a:xfrm>
            <a:off x="530352" y="1225296"/>
            <a:ext cx="1965960" cy="0"/>
          </a:xfrm>
          <a:prstGeom prst="line">
            <a:avLst/>
          </a:prstGeom>
          <a:noFill/>
          <a:ln w="29210">
            <a:solidFill>
              <a:srgbClr val="F2C94C"/>
            </a:solidFill>
            <a:prstDash val="solid"/>
          </a:ln>
        </p:spPr>
      </p:sp>
      <p:pic>
        <p:nvPicPr>
          <p:cNvPr id="6" name="Image 0" descr="/mnt/data/crop_mirror_tall.jpg">    </p:cNvPr>
          <p:cNvPicPr>
            <a:picLocks noChangeAspect="1"/>
          </p:cNvPicPr>
          <p:nvPr/>
        </p:nvPicPr>
        <p:blipFill>
          <a:blip r:embed="rId1"/>
          <a:stretch>
            <a:fillRect/>
          </a:stretch>
        </p:blipFill>
        <p:spPr>
          <a:xfrm>
            <a:off x="7543800" y="1389888"/>
            <a:ext cx="3886200" cy="4553712"/>
          </a:xfrm>
          <a:prstGeom prst="rect">
            <a:avLst/>
          </a:prstGeom>
        </p:spPr>
      </p:pic>
      <p:sp>
        <p:nvSpPr>
          <p:cNvPr id="7" name="Text 4"/>
          <p:cNvSpPr/>
          <p:nvPr/>
        </p:nvSpPr>
        <p:spPr>
          <a:xfrm>
            <a:off x="640080" y="1481328"/>
            <a:ext cx="5852160" cy="320040"/>
          </a:xfrm>
          <a:prstGeom prst="rect">
            <a:avLst/>
          </a:prstGeom>
          <a:noFill/>
          <a:ln/>
        </p:spPr>
        <p:txBody>
          <a:bodyPr wrap="square" lIns="0" tIns="0" rIns="0" bIns="0" rtlCol="0" anchor="ctr"/>
          <a:lstStyle/>
          <a:p>
            <a:pPr indent="0" marL="0">
              <a:buNone/>
            </a:pPr>
            <a:r>
              <a:rPr lang="en-US" sz="2100" b="1" dirty="0">
                <a:solidFill>
                  <a:srgbClr val="102A43"/>
                </a:solidFill>
              </a:rPr>
              <a:t>Miner helps students experience a core sociological habit:</a:t>
            </a:r>
            <a:endParaRPr lang="en-US" sz="2100" dirty="0"/>
          </a:p>
        </p:txBody>
      </p:sp>
      <p:sp>
        <p:nvSpPr>
          <p:cNvPr id="8" name="Text 5"/>
          <p:cNvSpPr/>
          <p:nvPr/>
        </p:nvSpPr>
        <p:spPr>
          <a:xfrm>
            <a:off x="640080" y="1874520"/>
            <a:ext cx="6217920" cy="502920"/>
          </a:xfrm>
          <a:prstGeom prst="rect">
            <a:avLst/>
          </a:prstGeom>
          <a:noFill/>
          <a:ln/>
        </p:spPr>
        <p:txBody>
          <a:bodyPr wrap="square" lIns="0" tIns="0" rIns="0" bIns="0" rtlCol="0" anchor="ctr"/>
          <a:lstStyle/>
          <a:p>
            <a:pPr indent="0" marL="0">
              <a:buNone/>
            </a:pPr>
            <a:r>
              <a:rPr lang="en-US" sz="2900" b="1" dirty="0">
                <a:solidFill>
                  <a:srgbClr val="0B7285"/>
                </a:solidFill>
              </a:rPr>
              <a:t>Make the familiar strange</a:t>
            </a:r>
            <a:endParaRPr lang="en-US" sz="2900" dirty="0"/>
          </a:p>
        </p:txBody>
      </p:sp>
      <p:sp>
        <p:nvSpPr>
          <p:cNvPr id="9" name="Text 6"/>
          <p:cNvSpPr/>
          <p:nvPr/>
        </p:nvSpPr>
        <p:spPr>
          <a:xfrm>
            <a:off x="658368" y="2633472"/>
            <a:ext cx="5806440" cy="1133856"/>
          </a:xfrm>
          <a:prstGeom prst="rect">
            <a:avLst/>
          </a:prstGeom>
          <a:noFill/>
          <a:ln/>
        </p:spPr>
        <p:txBody>
          <a:bodyPr wrap="square" lIns="254" tIns="254" rIns="254" bIns="254" rtlCol="0" anchor="ctr">
            <a:normAutofit/>
          </a:bodyPr>
          <a:lstStyle/>
          <a:p>
            <a:pPr indent="0" marL="0">
              <a:buNone/>
            </a:pPr>
            <a:r>
              <a:rPr lang="en-US" sz="1840" dirty="0">
                <a:solidFill>
                  <a:srgbClr val="102A43"/>
                </a:solidFill>
              </a:rPr>
              <a:t>The study is often used because students quickly realise that “normal” routines — brushing teeth, visiting doctors, sitting in classrooms, checking phones — can look very unusual when described from an outsider perspective.</a:t>
            </a:r>
            <a:endParaRPr lang="en-US" sz="1840" dirty="0"/>
          </a:p>
        </p:txBody>
      </p:sp>
      <p:sp>
        <p:nvSpPr>
          <p:cNvPr id="10" name="Text 7"/>
          <p:cNvSpPr/>
          <p:nvPr/>
        </p:nvSpPr>
        <p:spPr>
          <a:xfrm>
            <a:off x="658368" y="4279392"/>
            <a:ext cx="1828800" cy="1143000"/>
          </a:xfrm>
          <a:prstGeom prst="rect">
            <a:avLst/>
          </a:prstGeom>
          <a:solidFill>
            <a:srgbClr val="E8F5F7"/>
          </a:solidFill>
          <a:ln w="12700">
            <a:solidFill>
              <a:srgbClr val="D8E2EA"/>
            </a:solidFill>
          </a:ln>
        </p:spPr>
        <p:txBody>
          <a:bodyPr wrap="square" lIns="1651" tIns="1651" rIns="1651" bIns="1651" rtlCol="0" anchor="ctr">
            <a:normAutofit/>
          </a:bodyPr>
          <a:lstStyle/>
          <a:p>
            <a:pPr indent="0" marL="0">
              <a:buNone/>
            </a:pPr>
            <a:r>
              <a:rPr lang="en-US" sz="1350" b="1" dirty="0">
                <a:solidFill>
                  <a:srgbClr val="0B7285"/>
                </a:solidFill>
              </a:rPr>
              <a:t>OCR link
</a:t>
            </a:r>
            <a:pPr indent="0" marL="0">
              <a:buNone/>
            </a:pPr>
            <a:r>
              <a:rPr lang="en-US" sz="1350" dirty="0">
                <a:solidFill>
                  <a:srgbClr val="102A43"/>
                </a:solidFill>
              </a:rPr>
              <a:t>Culture, socialisation, identity; the relative nature of norms and values.</a:t>
            </a:r>
            <a:endParaRPr lang="en-US" sz="1350" dirty="0"/>
          </a:p>
        </p:txBody>
      </p:sp>
      <p:sp>
        <p:nvSpPr>
          <p:cNvPr id="11" name="Text 8"/>
          <p:cNvSpPr/>
          <p:nvPr/>
        </p:nvSpPr>
        <p:spPr>
          <a:xfrm>
            <a:off x="2743200" y="4279392"/>
            <a:ext cx="1828800" cy="1143000"/>
          </a:xfrm>
          <a:prstGeom prst="rect">
            <a:avLst/>
          </a:prstGeom>
          <a:solidFill>
            <a:srgbClr val="FFF5D6"/>
          </a:solidFill>
          <a:ln w="12700">
            <a:solidFill>
              <a:srgbClr val="D8E2EA"/>
            </a:solidFill>
          </a:ln>
        </p:spPr>
        <p:txBody>
          <a:bodyPr wrap="square" lIns="1651" tIns="1651" rIns="1651" bIns="1651" rtlCol="0" anchor="ctr">
            <a:normAutofit/>
          </a:bodyPr>
          <a:lstStyle/>
          <a:p>
            <a:pPr indent="0" marL="0">
              <a:buNone/>
            </a:pPr>
            <a:r>
              <a:rPr lang="en-US" sz="1350" b="1" dirty="0">
                <a:solidFill>
                  <a:srgbClr val="E9822F"/>
                </a:solidFill>
              </a:rPr>
              <a:t>AQA link
</a:t>
            </a:r>
            <a:pPr indent="0" marL="0">
              <a:buNone/>
            </a:pPr>
            <a:r>
              <a:rPr lang="en-US" sz="1350" dirty="0">
                <a:solidFill>
                  <a:srgbClr val="102A43"/>
                </a:solidFill>
              </a:rPr>
              <a:t>Culture and Identity; Education; socialisation, identity and social construction.</a:t>
            </a:r>
            <a:endParaRPr lang="en-US" sz="1350" dirty="0"/>
          </a:p>
        </p:txBody>
      </p:sp>
      <p:sp>
        <p:nvSpPr>
          <p:cNvPr id="12" name="Text 9"/>
          <p:cNvSpPr/>
          <p:nvPr/>
        </p:nvSpPr>
        <p:spPr>
          <a:xfrm>
            <a:off x="4828032" y="4279392"/>
            <a:ext cx="1828800" cy="1143000"/>
          </a:xfrm>
          <a:prstGeom prst="rect">
            <a:avLst/>
          </a:prstGeom>
          <a:solidFill>
            <a:srgbClr val="EAF7F0"/>
          </a:solidFill>
          <a:ln w="12700">
            <a:solidFill>
              <a:srgbClr val="D8E2EA"/>
            </a:solidFill>
          </a:ln>
        </p:spPr>
        <p:txBody>
          <a:bodyPr wrap="square" lIns="1651" tIns="1651" rIns="1651" bIns="1651" rtlCol="0" anchor="ctr">
            <a:normAutofit/>
          </a:bodyPr>
          <a:lstStyle/>
          <a:p>
            <a:pPr indent="0" marL="0">
              <a:buNone/>
            </a:pPr>
            <a:r>
              <a:rPr lang="en-US" sz="1350" b="1" dirty="0">
                <a:solidFill>
                  <a:srgbClr val="2B8A3E"/>
                </a:solidFill>
              </a:rPr>
              <a:t>Skill link
</a:t>
            </a:r>
            <a:pPr indent="0" marL="0">
              <a:buNone/>
            </a:pPr>
            <a:r>
              <a:rPr lang="en-US" sz="1350" dirty="0">
                <a:solidFill>
                  <a:srgbClr val="102A43"/>
                </a:solidFill>
              </a:rPr>
              <a:t>AO2: apply concepts to everyday UK examples.</a:t>
            </a:r>
            <a:endParaRPr lang="en-US" sz="1350" dirty="0"/>
          </a:p>
        </p:txBody>
      </p:sp>
      <p:sp>
        <p:nvSpPr>
          <p:cNvPr id="13" name="Text 10"/>
          <p:cNvSpPr/>
          <p:nvPr/>
        </p:nvSpPr>
        <p:spPr>
          <a:xfrm>
            <a:off x="502920" y="6510528"/>
            <a:ext cx="5760720" cy="164592"/>
          </a:xfrm>
          <a:prstGeom prst="rect">
            <a:avLst/>
          </a:prstGeom>
          <a:noFill/>
          <a:ln/>
        </p:spPr>
        <p:txBody>
          <a:bodyPr wrap="square" lIns="0" tIns="0" rIns="0" bIns="0" rtlCol="0" anchor="ctr"/>
          <a:lstStyle/>
          <a:p>
            <a:pPr indent="0" marL="0">
              <a:buNone/>
            </a:pPr>
            <a:r>
              <a:rPr lang="en-US" sz="870" dirty="0">
                <a:solidFill>
                  <a:srgbClr val="7B8794"/>
                </a:solidFill>
              </a:rPr>
              <a:t>The Sociology Guy  |  OCR + AQA A-level Sociology</a:t>
            </a:r>
            <a:endParaRPr lang="en-US" sz="870" dirty="0"/>
          </a:p>
        </p:txBody>
      </p:sp>
      <p:sp>
        <p:nvSpPr>
          <p:cNvPr id="14" name="Text 11"/>
          <p:cNvSpPr/>
          <p:nvPr/>
        </p:nvSpPr>
        <p:spPr>
          <a:xfrm>
            <a:off x="11292840" y="6446520"/>
            <a:ext cx="384048" cy="210312"/>
          </a:xfrm>
          <a:prstGeom prst="rect">
            <a:avLst/>
          </a:prstGeom>
          <a:noFill/>
          <a:ln/>
        </p:spPr>
        <p:txBody>
          <a:bodyPr wrap="square" lIns="0" tIns="0" rIns="0" bIns="0" rtlCol="0" anchor="ctr"/>
          <a:lstStyle/>
          <a:p>
            <a:pPr algn="r" indent="0" marL="0">
              <a:buNone/>
            </a:pPr>
            <a:r>
              <a:rPr lang="en-US" sz="980" dirty="0">
                <a:solidFill>
                  <a:srgbClr val="7B8794"/>
                </a:solidFill>
              </a:rPr>
              <a:t>02</a:t>
            </a:r>
            <a:endParaRPr lang="en-US" sz="98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8F6EF"/>
        </a:solidFill>
      </p:bgPr>
    </p:bg>
    <p:spTree>
      <p:nvGrpSpPr>
        <p:cNvPr id="1" name=""/>
        <p:cNvGrpSpPr/>
        <p:nvPr/>
      </p:nvGrpSpPr>
      <p:grpSpPr>
        <a:xfrm>
          <a:off x="0" y="0"/>
          <a:ext cx="0" cy="0"/>
          <a:chOff x="0" y="0"/>
          <a:chExt cx="0" cy="0"/>
        </a:xfrm>
      </p:grpSpPr>
      <p:sp>
        <p:nvSpPr>
          <p:cNvPr id="2" name="Shape 0"/>
          <p:cNvSpPr/>
          <p:nvPr/>
        </p:nvSpPr>
        <p:spPr>
          <a:xfrm>
            <a:off x="0" y="0"/>
            <a:ext cx="12191695" cy="6858000"/>
          </a:xfrm>
          <a:prstGeom prst="rect">
            <a:avLst/>
          </a:prstGeom>
          <a:solidFill>
            <a:srgbClr val="F8F6EF"/>
          </a:solidFill>
          <a:ln w="12700">
            <a:solidFill>
              <a:srgbClr val="F8F6EF">
                <a:alpha val="0"/>
              </a:srgbClr>
            </a:solidFill>
            <a:prstDash val="solid"/>
          </a:ln>
        </p:spPr>
      </p:sp>
      <p:sp>
        <p:nvSpPr>
          <p:cNvPr id="3" name="Text 1"/>
          <p:cNvSpPr/>
          <p:nvPr/>
        </p:nvSpPr>
        <p:spPr>
          <a:xfrm>
            <a:off x="502920" y="347472"/>
            <a:ext cx="6858000" cy="502920"/>
          </a:xfrm>
          <a:prstGeom prst="rect">
            <a:avLst/>
          </a:prstGeom>
          <a:noFill/>
          <a:ln/>
        </p:spPr>
        <p:txBody>
          <a:bodyPr wrap="square" lIns="0" tIns="0" rIns="0" bIns="0" rtlCol="0" anchor="ctr"/>
          <a:lstStyle/>
          <a:p>
            <a:pPr indent="0" marL="0">
              <a:buNone/>
            </a:pPr>
            <a:r>
              <a:rPr lang="en-US" sz="3000" b="1" dirty="0">
                <a:solidFill>
                  <a:srgbClr val="102A43"/>
                </a:solidFill>
                <a:latin typeface="Aptos Display" pitchFamily="34" charset="0"/>
                <a:ea typeface="Aptos Display" pitchFamily="34" charset="-122"/>
                <a:cs typeface="Aptos Display" pitchFamily="34" charset="-120"/>
              </a:rPr>
              <a:t>Miner’s study: the quick overview</a:t>
            </a:r>
            <a:endParaRPr lang="en-US" sz="3000" dirty="0"/>
          </a:p>
        </p:txBody>
      </p:sp>
      <p:sp>
        <p:nvSpPr>
          <p:cNvPr id="4" name="Text 2"/>
          <p:cNvSpPr/>
          <p:nvPr/>
        </p:nvSpPr>
        <p:spPr>
          <a:xfrm>
            <a:off x="530352" y="896112"/>
            <a:ext cx="6675120" cy="320040"/>
          </a:xfrm>
          <a:prstGeom prst="rect">
            <a:avLst/>
          </a:prstGeom>
          <a:noFill/>
          <a:ln/>
        </p:spPr>
        <p:txBody>
          <a:bodyPr wrap="square" lIns="0" tIns="0" rIns="0" bIns="0" rtlCol="0" anchor="ctr"/>
          <a:lstStyle/>
          <a:p>
            <a:pPr indent="0" marL="0">
              <a:buNone/>
            </a:pPr>
            <a:r>
              <a:rPr lang="en-US" sz="1350" dirty="0">
                <a:solidFill>
                  <a:srgbClr val="52616B"/>
                </a:solidFill>
              </a:rPr>
              <a:t>Horace Miner, “Body Ritual among the Nacirema”, American Anthropologist, 1956.</a:t>
            </a:r>
            <a:endParaRPr lang="en-US" sz="1350" dirty="0"/>
          </a:p>
        </p:txBody>
      </p:sp>
      <p:sp>
        <p:nvSpPr>
          <p:cNvPr id="5" name="Shape 3"/>
          <p:cNvSpPr/>
          <p:nvPr/>
        </p:nvSpPr>
        <p:spPr>
          <a:xfrm>
            <a:off x="530352" y="1225296"/>
            <a:ext cx="1965960" cy="0"/>
          </a:xfrm>
          <a:prstGeom prst="line">
            <a:avLst/>
          </a:prstGeom>
          <a:noFill/>
          <a:ln w="29210">
            <a:solidFill>
              <a:srgbClr val="F2C94C"/>
            </a:solidFill>
            <a:prstDash val="solid"/>
          </a:ln>
        </p:spPr>
      </p:sp>
      <p:pic>
        <p:nvPicPr>
          <p:cNvPr id="6" name="Image 0" descr="/mnt/data/crop_field_overview.jpg">    </p:cNvPr>
          <p:cNvPicPr>
            <a:picLocks noChangeAspect="1"/>
          </p:cNvPicPr>
          <p:nvPr/>
        </p:nvPicPr>
        <p:blipFill>
          <a:blip r:embed="rId1"/>
          <a:stretch>
            <a:fillRect/>
          </a:stretch>
        </p:blipFill>
        <p:spPr>
          <a:xfrm>
            <a:off x="658368" y="1508760"/>
            <a:ext cx="3886200" cy="4023360"/>
          </a:xfrm>
          <a:prstGeom prst="rect">
            <a:avLst/>
          </a:prstGeom>
        </p:spPr>
      </p:pic>
      <p:sp>
        <p:nvSpPr>
          <p:cNvPr id="7" name="Text 4"/>
          <p:cNvSpPr/>
          <p:nvPr/>
        </p:nvSpPr>
        <p:spPr>
          <a:xfrm>
            <a:off x="4983480" y="1508760"/>
            <a:ext cx="4572000" cy="347472"/>
          </a:xfrm>
          <a:prstGeom prst="rect">
            <a:avLst/>
          </a:prstGeom>
          <a:noFill/>
          <a:ln/>
        </p:spPr>
        <p:txBody>
          <a:bodyPr wrap="square" lIns="0" tIns="0" rIns="0" bIns="0" rtlCol="0" anchor="ctr"/>
          <a:lstStyle/>
          <a:p>
            <a:pPr indent="0" marL="0">
              <a:buNone/>
            </a:pPr>
            <a:r>
              <a:rPr lang="en-US" sz="2500" b="1" dirty="0">
                <a:solidFill>
                  <a:srgbClr val="102A43"/>
                </a:solidFill>
              </a:rPr>
              <a:t>The “twist”</a:t>
            </a:r>
            <a:endParaRPr lang="en-US" sz="2500" dirty="0"/>
          </a:p>
        </p:txBody>
      </p:sp>
      <p:sp>
        <p:nvSpPr>
          <p:cNvPr id="8" name="Text 5"/>
          <p:cNvSpPr/>
          <p:nvPr/>
        </p:nvSpPr>
        <p:spPr>
          <a:xfrm>
            <a:off x="5001768" y="2011680"/>
            <a:ext cx="6172200" cy="1444752"/>
          </a:xfrm>
          <a:prstGeom prst="rect">
            <a:avLst/>
          </a:prstGeom>
          <a:noFill/>
          <a:ln/>
        </p:spPr>
        <p:txBody>
          <a:bodyPr wrap="square" lIns="508" tIns="508" rIns="508" bIns="508" rtlCol="0" anchor="ctr">
            <a:normAutofit/>
          </a:bodyPr>
          <a:lstStyle/>
          <a:p>
            <a:pPr indent="0" marL="0">
              <a:buNone/>
            </a:pPr>
            <a:r>
              <a:rPr lang="en-US" sz="1850" dirty="0">
                <a:solidFill>
                  <a:srgbClr val="102A43"/>
                </a:solidFill>
              </a:rPr>
              <a:t>• Miner appears to describe an unfamiliar North American “tribe”.</a:t>
            </a:r>
            <a:endParaRPr lang="en-US" sz="1850" dirty="0"/>
          </a:p>
          <a:p>
            <a:pPr indent="0" marL="0">
              <a:buNone/>
            </a:pPr>
            <a:r>
              <a:rPr lang="en-US" sz="1850" dirty="0">
                <a:solidFill>
                  <a:srgbClr val="102A43"/>
                </a:solidFill>
              </a:rPr>
              <a:t>• The rituals sound strange, magical and extreme.</a:t>
            </a:r>
            <a:endParaRPr lang="en-US" sz="1850" dirty="0"/>
          </a:p>
          <a:p>
            <a:pPr indent="0" marL="0">
              <a:buNone/>
            </a:pPr>
            <a:r>
              <a:rPr lang="en-US" sz="1850" dirty="0">
                <a:solidFill>
                  <a:srgbClr val="102A43"/>
                </a:solidFill>
              </a:rPr>
              <a:t>• “Nacirema” is “American” spelt backwards.</a:t>
            </a:r>
            <a:endParaRPr lang="en-US" sz="1850" dirty="0"/>
          </a:p>
          <a:p>
            <a:pPr indent="0" marL="0">
              <a:buNone/>
            </a:pPr>
            <a:r>
              <a:rPr lang="en-US" sz="1850" dirty="0">
                <a:solidFill>
                  <a:srgbClr val="102A43"/>
                </a:solidFill>
              </a:rPr>
              <a:t>• The “rituals” are everyday American body, health and hygiene practices.</a:t>
            </a:r>
            <a:endParaRPr lang="en-US" sz="1850" dirty="0"/>
          </a:p>
        </p:txBody>
      </p:sp>
      <p:sp>
        <p:nvSpPr>
          <p:cNvPr id="9" name="Text 6"/>
          <p:cNvSpPr/>
          <p:nvPr/>
        </p:nvSpPr>
        <p:spPr>
          <a:xfrm>
            <a:off x="4983480" y="3822192"/>
            <a:ext cx="4572000" cy="292608"/>
          </a:xfrm>
          <a:prstGeom prst="rect">
            <a:avLst/>
          </a:prstGeom>
          <a:noFill/>
          <a:ln/>
        </p:spPr>
        <p:txBody>
          <a:bodyPr wrap="square" lIns="0" tIns="0" rIns="0" bIns="0" rtlCol="0" anchor="ctr"/>
          <a:lstStyle/>
          <a:p>
            <a:pPr indent="0" marL="0">
              <a:buNone/>
            </a:pPr>
            <a:r>
              <a:rPr lang="en-US" sz="2100" b="1" dirty="0">
                <a:solidFill>
                  <a:srgbClr val="0B7285"/>
                </a:solidFill>
              </a:rPr>
              <a:t>Teaching point</a:t>
            </a:r>
            <a:endParaRPr lang="en-US" sz="2100" dirty="0"/>
          </a:p>
        </p:txBody>
      </p:sp>
      <p:sp>
        <p:nvSpPr>
          <p:cNvPr id="10" name="Text 7"/>
          <p:cNvSpPr/>
          <p:nvPr/>
        </p:nvSpPr>
        <p:spPr>
          <a:xfrm>
            <a:off x="5001768" y="4224528"/>
            <a:ext cx="6080760" cy="868680"/>
          </a:xfrm>
          <a:prstGeom prst="rect">
            <a:avLst/>
          </a:prstGeom>
          <a:noFill/>
          <a:ln/>
        </p:spPr>
        <p:txBody>
          <a:bodyPr wrap="square" lIns="254" tIns="254" rIns="254" bIns="254" rtlCol="0" anchor="ctr">
            <a:normAutofit/>
          </a:bodyPr>
          <a:lstStyle/>
          <a:p>
            <a:pPr indent="0" marL="0">
              <a:buNone/>
            </a:pPr>
            <a:r>
              <a:rPr lang="en-US" sz="1830" dirty="0">
                <a:solidFill>
                  <a:srgbClr val="102A43"/>
                </a:solidFill>
              </a:rPr>
              <a:t>The study shows that culture is not simply “what other people do”. Our own routines can also be analysed as cultural practices with hidden meanings, values and social rules.</a:t>
            </a:r>
            <a:endParaRPr lang="en-US" sz="1830" dirty="0"/>
          </a:p>
        </p:txBody>
      </p:sp>
      <p:sp>
        <p:nvSpPr>
          <p:cNvPr id="11" name="Text 8"/>
          <p:cNvSpPr/>
          <p:nvPr/>
        </p:nvSpPr>
        <p:spPr>
          <a:xfrm>
            <a:off x="5001768" y="5605272"/>
            <a:ext cx="6126480" cy="310896"/>
          </a:xfrm>
          <a:prstGeom prst="rect">
            <a:avLst/>
          </a:prstGeom>
          <a:noFill/>
          <a:ln/>
        </p:spPr>
        <p:txBody>
          <a:bodyPr wrap="square" lIns="0" tIns="0" rIns="0" bIns="0" rtlCol="0" anchor="ctr"/>
          <a:lstStyle/>
          <a:p>
            <a:pPr indent="0" marL="0">
              <a:buNone/>
            </a:pPr>
            <a:r>
              <a:rPr lang="en-US" sz="1150" i="1" dirty="0">
                <a:solidFill>
                  <a:srgbClr val="52616B"/>
                </a:solidFill>
              </a:rPr>
              <a:t>Reference: Miner, H. (1956) Body Ritual among the Nacirema, American Anthropologist, 58(3), 503–507.</a:t>
            </a:r>
            <a:endParaRPr lang="en-US" sz="1150" dirty="0"/>
          </a:p>
        </p:txBody>
      </p:sp>
      <p:sp>
        <p:nvSpPr>
          <p:cNvPr id="12" name="Text 9"/>
          <p:cNvSpPr/>
          <p:nvPr/>
        </p:nvSpPr>
        <p:spPr>
          <a:xfrm>
            <a:off x="502920" y="6510528"/>
            <a:ext cx="5760720" cy="164592"/>
          </a:xfrm>
          <a:prstGeom prst="rect">
            <a:avLst/>
          </a:prstGeom>
          <a:noFill/>
          <a:ln/>
        </p:spPr>
        <p:txBody>
          <a:bodyPr wrap="square" lIns="0" tIns="0" rIns="0" bIns="0" rtlCol="0" anchor="ctr"/>
          <a:lstStyle/>
          <a:p>
            <a:pPr indent="0" marL="0">
              <a:buNone/>
            </a:pPr>
            <a:r>
              <a:rPr lang="en-US" sz="870" dirty="0">
                <a:solidFill>
                  <a:srgbClr val="7B8794"/>
                </a:solidFill>
              </a:rPr>
              <a:t>The Sociology Guy  |  OCR + AQA A-level Sociology</a:t>
            </a:r>
            <a:endParaRPr lang="en-US" sz="870" dirty="0"/>
          </a:p>
        </p:txBody>
      </p:sp>
      <p:sp>
        <p:nvSpPr>
          <p:cNvPr id="13" name="Text 10"/>
          <p:cNvSpPr/>
          <p:nvPr/>
        </p:nvSpPr>
        <p:spPr>
          <a:xfrm>
            <a:off x="11292840" y="6446520"/>
            <a:ext cx="384048" cy="210312"/>
          </a:xfrm>
          <a:prstGeom prst="rect">
            <a:avLst/>
          </a:prstGeom>
          <a:noFill/>
          <a:ln/>
        </p:spPr>
        <p:txBody>
          <a:bodyPr wrap="square" lIns="0" tIns="0" rIns="0" bIns="0" rtlCol="0" anchor="ctr"/>
          <a:lstStyle/>
          <a:p>
            <a:pPr algn="r" indent="0" marL="0">
              <a:buNone/>
            </a:pPr>
            <a:r>
              <a:rPr lang="en-US" sz="980" dirty="0">
                <a:solidFill>
                  <a:srgbClr val="7B8794"/>
                </a:solidFill>
              </a:rPr>
              <a:t>03</a:t>
            </a:r>
            <a:endParaRPr lang="en-US" sz="98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102A43"/>
        </a:solidFill>
      </p:bgPr>
    </p:bg>
    <p:spTree>
      <p:nvGrpSpPr>
        <p:cNvPr id="1" name=""/>
        <p:cNvGrpSpPr/>
        <p:nvPr/>
      </p:nvGrpSpPr>
      <p:grpSpPr>
        <a:xfrm>
          <a:off x="0" y="0"/>
          <a:ext cx="0" cy="0"/>
          <a:chOff x="0" y="0"/>
          <a:chExt cx="0" cy="0"/>
        </a:xfrm>
      </p:grpSpPr>
      <p:pic>
        <p:nvPicPr>
          <p:cNvPr id="2" name="Image 0" descr="/mnt/data/crop_lenses_full.jpg">    </p:cNvPr>
          <p:cNvPicPr>
            <a:picLocks noChangeAspect="1"/>
          </p:cNvPicPr>
          <p:nvPr/>
        </p:nvPicPr>
        <p:blipFill>
          <a:blip r:embed="rId1"/>
          <a:stretch>
            <a:fillRect/>
          </a:stretch>
        </p:blipFill>
        <p:spPr>
          <a:xfrm>
            <a:off x="0" y="0"/>
            <a:ext cx="12191695" cy="6858000"/>
          </a:xfrm>
          <a:prstGeom prst="rect">
            <a:avLst/>
          </a:prstGeom>
        </p:spPr>
      </p:pic>
      <p:sp>
        <p:nvSpPr>
          <p:cNvPr id="3" name="Text 0"/>
          <p:cNvSpPr/>
          <p:nvPr/>
        </p:nvSpPr>
        <p:spPr>
          <a:xfrm>
            <a:off x="658368" y="502920"/>
            <a:ext cx="8778240" cy="548640"/>
          </a:xfrm>
          <a:prstGeom prst="rect">
            <a:avLst/>
          </a:prstGeom>
          <a:noFill/>
          <a:ln/>
        </p:spPr>
        <p:txBody>
          <a:bodyPr wrap="square" lIns="0" tIns="0" rIns="0" bIns="0" rtlCol="0" anchor="ctr"/>
          <a:lstStyle/>
          <a:p>
            <a:pPr indent="0" marL="0">
              <a:buNone/>
            </a:pPr>
            <a:r>
              <a:rPr lang="en-US" sz="3400" b="1" dirty="0">
                <a:solidFill>
                  <a:srgbClr val="FFFFFF"/>
                </a:solidFill>
              </a:rPr>
              <a:t>Key concepts to teach through Miner</a:t>
            </a:r>
            <a:endParaRPr lang="en-US" sz="3400" dirty="0"/>
          </a:p>
        </p:txBody>
      </p:sp>
      <p:sp>
        <p:nvSpPr>
          <p:cNvPr id="4" name="Text 1"/>
          <p:cNvSpPr/>
          <p:nvPr/>
        </p:nvSpPr>
        <p:spPr>
          <a:xfrm>
            <a:off x="749808" y="1600200"/>
            <a:ext cx="4709160" cy="1234440"/>
          </a:xfrm>
          <a:prstGeom prst="rect">
            <a:avLst/>
          </a:prstGeom>
          <a:solidFill>
            <a:srgbClr val="173B57">
              <a:alpha val="94000"/>
            </a:srgbClr>
          </a:solidFill>
          <a:ln>
            <a:solidFill>
              <a:srgbClr val="FFFFFF">
                <a:alpha val="25000"/>
              </a:srgbClr>
            </a:solidFill>
          </a:ln>
        </p:spPr>
        <p:txBody>
          <a:bodyPr wrap="square" lIns="1905" tIns="1905" rIns="1905" bIns="1905" rtlCol="0" anchor="ctr">
            <a:normAutofit/>
          </a:bodyPr>
          <a:lstStyle/>
          <a:p>
            <a:pPr indent="0" marL="0">
              <a:buNone/>
            </a:pPr>
            <a:r>
              <a:rPr lang="en-US" sz="1720" b="1" dirty="0">
                <a:solidFill>
                  <a:srgbClr val="F2C94C"/>
                </a:solidFill>
              </a:rPr>
              <a:t>Ethnocentrism
</a:t>
            </a:r>
            <a:pPr indent="0" marL="0">
              <a:buNone/>
            </a:pPr>
            <a:r>
              <a:rPr lang="en-US" sz="1720" dirty="0">
                <a:solidFill>
                  <a:srgbClr val="FFFFFF"/>
                </a:solidFill>
              </a:rPr>
              <a:t>Judging another culture through your own standards.</a:t>
            </a:r>
            <a:endParaRPr lang="en-US" sz="1720" dirty="0"/>
          </a:p>
        </p:txBody>
      </p:sp>
      <p:sp>
        <p:nvSpPr>
          <p:cNvPr id="5" name="Text 2"/>
          <p:cNvSpPr/>
          <p:nvPr/>
        </p:nvSpPr>
        <p:spPr>
          <a:xfrm>
            <a:off x="6190488" y="1600200"/>
            <a:ext cx="4709160" cy="1234440"/>
          </a:xfrm>
          <a:prstGeom prst="rect">
            <a:avLst/>
          </a:prstGeom>
          <a:solidFill>
            <a:srgbClr val="173B57">
              <a:alpha val="94000"/>
            </a:srgbClr>
          </a:solidFill>
          <a:ln>
            <a:solidFill>
              <a:srgbClr val="FFFFFF">
                <a:alpha val="25000"/>
              </a:srgbClr>
            </a:solidFill>
          </a:ln>
        </p:spPr>
        <p:txBody>
          <a:bodyPr wrap="square" lIns="1905" tIns="1905" rIns="1905" bIns="1905" rtlCol="0" anchor="ctr">
            <a:normAutofit/>
          </a:bodyPr>
          <a:lstStyle/>
          <a:p>
            <a:pPr indent="0" marL="0">
              <a:buNone/>
            </a:pPr>
            <a:r>
              <a:rPr lang="en-US" sz="1720" b="1" dirty="0">
                <a:solidFill>
                  <a:srgbClr val="F2C94C"/>
                </a:solidFill>
              </a:rPr>
              <a:t>Cultural relativism
</a:t>
            </a:r>
            <a:pPr indent="0" marL="0">
              <a:buNone/>
            </a:pPr>
            <a:r>
              <a:rPr lang="en-US" sz="1720" dirty="0">
                <a:solidFill>
                  <a:srgbClr val="FFFFFF"/>
                </a:solidFill>
              </a:rPr>
              <a:t>Understanding behaviour within its social context.</a:t>
            </a:r>
            <a:endParaRPr lang="en-US" sz="1720" dirty="0"/>
          </a:p>
        </p:txBody>
      </p:sp>
      <p:sp>
        <p:nvSpPr>
          <p:cNvPr id="6" name="Text 3"/>
          <p:cNvSpPr/>
          <p:nvPr/>
        </p:nvSpPr>
        <p:spPr>
          <a:xfrm>
            <a:off x="749808" y="3538728"/>
            <a:ext cx="4709160" cy="1234440"/>
          </a:xfrm>
          <a:prstGeom prst="rect">
            <a:avLst/>
          </a:prstGeom>
          <a:solidFill>
            <a:srgbClr val="173B57">
              <a:alpha val="94000"/>
            </a:srgbClr>
          </a:solidFill>
          <a:ln>
            <a:solidFill>
              <a:srgbClr val="FFFFFF">
                <a:alpha val="25000"/>
              </a:srgbClr>
            </a:solidFill>
          </a:ln>
        </p:spPr>
        <p:txBody>
          <a:bodyPr wrap="square" lIns="1905" tIns="1905" rIns="1905" bIns="1905" rtlCol="0" anchor="ctr">
            <a:normAutofit/>
          </a:bodyPr>
          <a:lstStyle/>
          <a:p>
            <a:pPr indent="0" marL="0">
              <a:buNone/>
            </a:pPr>
            <a:r>
              <a:rPr lang="en-US" sz="1720" b="1" dirty="0">
                <a:solidFill>
                  <a:srgbClr val="F2C94C"/>
                </a:solidFill>
              </a:rPr>
              <a:t>Social construction
</a:t>
            </a:r>
            <a:pPr indent="0" marL="0">
              <a:buNone/>
            </a:pPr>
            <a:r>
              <a:rPr lang="en-US" sz="1720" dirty="0">
                <a:solidFill>
                  <a:srgbClr val="FFFFFF"/>
                </a:solidFill>
              </a:rPr>
              <a:t>Meanings are created by people, institutions and culture.</a:t>
            </a:r>
            <a:endParaRPr lang="en-US" sz="1720" dirty="0"/>
          </a:p>
        </p:txBody>
      </p:sp>
      <p:sp>
        <p:nvSpPr>
          <p:cNvPr id="7" name="Text 4"/>
          <p:cNvSpPr/>
          <p:nvPr/>
        </p:nvSpPr>
        <p:spPr>
          <a:xfrm>
            <a:off x="6190488" y="3538728"/>
            <a:ext cx="4709160" cy="1234440"/>
          </a:xfrm>
          <a:prstGeom prst="rect">
            <a:avLst/>
          </a:prstGeom>
          <a:solidFill>
            <a:srgbClr val="173B57">
              <a:alpha val="94000"/>
            </a:srgbClr>
          </a:solidFill>
          <a:ln>
            <a:solidFill>
              <a:srgbClr val="FFFFFF">
                <a:alpha val="25000"/>
              </a:srgbClr>
            </a:solidFill>
          </a:ln>
        </p:spPr>
        <p:txBody>
          <a:bodyPr wrap="square" lIns="1905" tIns="1905" rIns="1905" bIns="1905" rtlCol="0" anchor="ctr">
            <a:normAutofit/>
          </a:bodyPr>
          <a:lstStyle/>
          <a:p>
            <a:pPr indent="0" marL="0">
              <a:buNone/>
            </a:pPr>
            <a:r>
              <a:rPr lang="en-US" sz="1720" b="1" dirty="0">
                <a:solidFill>
                  <a:srgbClr val="F2C94C"/>
                </a:solidFill>
              </a:rPr>
              <a:t>Norms + values
</a:t>
            </a:r>
            <a:pPr indent="0" marL="0">
              <a:buNone/>
            </a:pPr>
            <a:r>
              <a:rPr lang="en-US" sz="1720" dirty="0">
                <a:solidFill>
                  <a:srgbClr val="FFFFFF"/>
                </a:solidFill>
              </a:rPr>
              <a:t>Repeated behaviours show what a group expects and values.</a:t>
            </a:r>
            <a:endParaRPr lang="en-US" sz="172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DF7"/>
        </a:solidFill>
      </p:bgPr>
    </p:bg>
    <p:spTree>
      <p:nvGrpSpPr>
        <p:cNvPr id="1" name=""/>
        <p:cNvGrpSpPr/>
        <p:nvPr/>
      </p:nvGrpSpPr>
      <p:grpSpPr>
        <a:xfrm>
          <a:off x="0" y="0"/>
          <a:ext cx="0" cy="0"/>
          <a:chOff x="0" y="0"/>
          <a:chExt cx="0" cy="0"/>
        </a:xfrm>
      </p:grpSpPr>
      <p:sp>
        <p:nvSpPr>
          <p:cNvPr id="2" name="Shape 0"/>
          <p:cNvSpPr/>
          <p:nvPr/>
        </p:nvSpPr>
        <p:spPr>
          <a:xfrm>
            <a:off x="0" y="0"/>
            <a:ext cx="12191695" cy="6858000"/>
          </a:xfrm>
          <a:prstGeom prst="rect">
            <a:avLst/>
          </a:prstGeom>
          <a:solidFill>
            <a:srgbClr val="FFFDF7"/>
          </a:solidFill>
          <a:ln w="12700">
            <a:solidFill>
              <a:srgbClr val="FFFDF7">
                <a:alpha val="0"/>
              </a:srgbClr>
            </a:solidFill>
            <a:prstDash val="solid"/>
          </a:ln>
        </p:spPr>
      </p:sp>
      <p:sp>
        <p:nvSpPr>
          <p:cNvPr id="3" name="Text 1"/>
          <p:cNvSpPr/>
          <p:nvPr/>
        </p:nvSpPr>
        <p:spPr>
          <a:xfrm>
            <a:off x="502920" y="347472"/>
            <a:ext cx="6858000" cy="502920"/>
          </a:xfrm>
          <a:prstGeom prst="rect">
            <a:avLst/>
          </a:prstGeom>
          <a:noFill/>
          <a:ln/>
        </p:spPr>
        <p:txBody>
          <a:bodyPr wrap="square" lIns="0" tIns="0" rIns="0" bIns="0" rtlCol="0" anchor="ctr"/>
          <a:lstStyle/>
          <a:p>
            <a:pPr indent="0" marL="0">
              <a:buNone/>
            </a:pPr>
            <a:r>
              <a:rPr lang="en-US" sz="3000" b="1" dirty="0">
                <a:solidFill>
                  <a:srgbClr val="102A43"/>
                </a:solidFill>
                <a:latin typeface="Aptos Display" pitchFamily="34" charset="0"/>
                <a:ea typeface="Aptos Display" pitchFamily="34" charset="-122"/>
                <a:cs typeface="Aptos Display" pitchFamily="34" charset="-120"/>
              </a:rPr>
              <a:t>Activity: Strange Rituals</a:t>
            </a:r>
            <a:endParaRPr lang="en-US" sz="3000" dirty="0"/>
          </a:p>
        </p:txBody>
      </p:sp>
      <p:sp>
        <p:nvSpPr>
          <p:cNvPr id="4" name="Text 2"/>
          <p:cNvSpPr/>
          <p:nvPr/>
        </p:nvSpPr>
        <p:spPr>
          <a:xfrm>
            <a:off x="530352" y="896112"/>
            <a:ext cx="6675120" cy="320040"/>
          </a:xfrm>
          <a:prstGeom prst="rect">
            <a:avLst/>
          </a:prstGeom>
          <a:noFill/>
          <a:ln/>
        </p:spPr>
        <p:txBody>
          <a:bodyPr wrap="square" lIns="0" tIns="0" rIns="0" bIns="0" rtlCol="0" anchor="ctr"/>
          <a:lstStyle/>
          <a:p>
            <a:pPr indent="0" marL="0">
              <a:buNone/>
            </a:pPr>
            <a:r>
              <a:rPr lang="en-US" sz="1350" dirty="0">
                <a:solidFill>
                  <a:srgbClr val="52616B"/>
                </a:solidFill>
              </a:rPr>
              <a:t>Students describe familiar school or college routines as an outsider.</a:t>
            </a:r>
            <a:endParaRPr lang="en-US" sz="1350" dirty="0"/>
          </a:p>
        </p:txBody>
      </p:sp>
      <p:sp>
        <p:nvSpPr>
          <p:cNvPr id="5" name="Shape 3"/>
          <p:cNvSpPr/>
          <p:nvPr/>
        </p:nvSpPr>
        <p:spPr>
          <a:xfrm>
            <a:off x="530352" y="1225296"/>
            <a:ext cx="1965960" cy="0"/>
          </a:xfrm>
          <a:prstGeom prst="line">
            <a:avLst/>
          </a:prstGeom>
          <a:noFill/>
          <a:ln w="29210">
            <a:solidFill>
              <a:srgbClr val="F2C94C"/>
            </a:solidFill>
            <a:prstDash val="solid"/>
          </a:ln>
        </p:spPr>
      </p:sp>
      <p:pic>
        <p:nvPicPr>
          <p:cNvPr id="6" name="Image 0" descr="/mnt/data/crop_hallway_mid.jpg">    </p:cNvPr>
          <p:cNvPicPr>
            <a:picLocks noChangeAspect="1"/>
          </p:cNvPicPr>
          <p:nvPr/>
        </p:nvPicPr>
        <p:blipFill>
          <a:blip r:embed="rId1"/>
          <a:stretch>
            <a:fillRect/>
          </a:stretch>
        </p:blipFill>
        <p:spPr>
          <a:xfrm>
            <a:off x="7498080" y="1444752"/>
            <a:ext cx="3950208" cy="3200400"/>
          </a:xfrm>
          <a:prstGeom prst="rect">
            <a:avLst/>
          </a:prstGeom>
        </p:spPr>
      </p:pic>
      <p:sp>
        <p:nvSpPr>
          <p:cNvPr id="7" name="Text 4"/>
          <p:cNvSpPr/>
          <p:nvPr/>
        </p:nvSpPr>
        <p:spPr>
          <a:xfrm>
            <a:off x="658368" y="1508760"/>
            <a:ext cx="5120640" cy="320040"/>
          </a:xfrm>
          <a:prstGeom prst="rect">
            <a:avLst/>
          </a:prstGeom>
          <a:noFill/>
          <a:ln/>
        </p:spPr>
        <p:txBody>
          <a:bodyPr wrap="square" lIns="0" tIns="0" rIns="0" bIns="0" rtlCol="0" anchor="ctr"/>
          <a:lstStyle/>
          <a:p>
            <a:pPr indent="0" marL="0">
              <a:buNone/>
            </a:pPr>
            <a:r>
              <a:rPr lang="en-US" sz="2300" b="1" dirty="0">
                <a:solidFill>
                  <a:srgbClr val="102A43"/>
                </a:solidFill>
              </a:rPr>
              <a:t>Learning outcomes</a:t>
            </a:r>
            <a:endParaRPr lang="en-US" sz="2300" dirty="0"/>
          </a:p>
        </p:txBody>
      </p:sp>
      <p:sp>
        <p:nvSpPr>
          <p:cNvPr id="8" name="Text 5"/>
          <p:cNvSpPr/>
          <p:nvPr/>
        </p:nvSpPr>
        <p:spPr>
          <a:xfrm>
            <a:off x="658368" y="1947672"/>
            <a:ext cx="5394960" cy="292608"/>
          </a:xfrm>
          <a:prstGeom prst="rect">
            <a:avLst/>
          </a:prstGeom>
          <a:noFill/>
          <a:ln/>
        </p:spPr>
        <p:txBody>
          <a:bodyPr wrap="square" lIns="0" tIns="0" rIns="0" bIns="0" rtlCol="0" anchor="ctr"/>
          <a:lstStyle/>
          <a:p>
            <a:pPr indent="0" marL="0">
              <a:buNone/>
            </a:pPr>
            <a:r>
              <a:rPr lang="en-US" sz="1700" dirty="0">
                <a:solidFill>
                  <a:srgbClr val="52616B"/>
                </a:solidFill>
              </a:rPr>
              <a:t>By the end, students should be able to:</a:t>
            </a:r>
            <a:endParaRPr lang="en-US" sz="1700" dirty="0"/>
          </a:p>
        </p:txBody>
      </p:sp>
      <p:sp>
        <p:nvSpPr>
          <p:cNvPr id="9" name="Text 6"/>
          <p:cNvSpPr/>
          <p:nvPr/>
        </p:nvSpPr>
        <p:spPr>
          <a:xfrm>
            <a:off x="804672" y="2487168"/>
            <a:ext cx="5212080" cy="1463040"/>
          </a:xfrm>
          <a:prstGeom prst="rect">
            <a:avLst/>
          </a:prstGeom>
          <a:noFill/>
          <a:ln/>
        </p:spPr>
        <p:txBody>
          <a:bodyPr wrap="square" lIns="254" tIns="254" rIns="254" bIns="254" rtlCol="0" anchor="ctr">
            <a:normAutofit/>
          </a:bodyPr>
          <a:lstStyle/>
          <a:p>
            <a:pPr indent="0" marL="0">
              <a:buNone/>
            </a:pPr>
            <a:r>
              <a:rPr lang="en-US" sz="1820" dirty="0">
                <a:solidFill>
                  <a:srgbClr val="102A43"/>
                </a:solidFill>
              </a:rPr>
              <a:t>1  Explain how culture shapes everyday behaviour</a:t>
            </a:r>
            <a:endParaRPr lang="en-US" sz="1820" dirty="0"/>
          </a:p>
          <a:p>
            <a:pPr indent="0" marL="0">
              <a:buNone/>
            </a:pPr>
            <a:r>
              <a:rPr lang="en-US" sz="1820" dirty="0">
                <a:solidFill>
                  <a:srgbClr val="102A43"/>
                </a:solidFill>
              </a:rPr>
              <a:t>2  Identify norms, values and agents of socialisation</a:t>
            </a:r>
            <a:endParaRPr lang="en-US" sz="1820" dirty="0"/>
          </a:p>
          <a:p>
            <a:pPr indent="0" marL="0">
              <a:buNone/>
            </a:pPr>
            <a:r>
              <a:rPr lang="en-US" sz="1820" dirty="0">
                <a:solidFill>
                  <a:srgbClr val="102A43"/>
                </a:solidFill>
              </a:rPr>
              <a:t>3  Apply cultural relativism to familiar UK examples</a:t>
            </a:r>
            <a:endParaRPr lang="en-US" sz="1820" dirty="0"/>
          </a:p>
          <a:p>
            <a:pPr indent="0" marL="0">
              <a:buNone/>
            </a:pPr>
            <a:r>
              <a:rPr lang="en-US" sz="1820" dirty="0">
                <a:solidFill>
                  <a:srgbClr val="102A43"/>
                </a:solidFill>
              </a:rPr>
              <a:t>4  Avoid ethnocentric “that’s weird” explanations</a:t>
            </a:r>
            <a:endParaRPr lang="en-US" sz="1820" dirty="0"/>
          </a:p>
        </p:txBody>
      </p:sp>
      <p:sp>
        <p:nvSpPr>
          <p:cNvPr id="10" name="Text 7"/>
          <p:cNvSpPr/>
          <p:nvPr/>
        </p:nvSpPr>
        <p:spPr>
          <a:xfrm>
            <a:off x="658368" y="4736592"/>
            <a:ext cx="2011680" cy="713232"/>
          </a:xfrm>
          <a:prstGeom prst="rect">
            <a:avLst/>
          </a:prstGeom>
          <a:solidFill>
            <a:srgbClr val="E8F5F7"/>
          </a:solidFill>
          <a:ln w="12700">
            <a:solidFill>
              <a:srgbClr val="D8E2EA"/>
            </a:solidFill>
          </a:ln>
        </p:spPr>
        <p:txBody>
          <a:bodyPr wrap="square" lIns="1651" tIns="1651" rIns="1651" bIns="1651" rtlCol="0" anchor="ctr">
            <a:normAutofit/>
          </a:bodyPr>
          <a:lstStyle/>
          <a:p>
            <a:pPr indent="0" marL="0">
              <a:buNone/>
            </a:pPr>
            <a:r>
              <a:rPr lang="en-US" sz="1300" b="1" dirty="0">
                <a:solidFill>
                  <a:srgbClr val="0B7285"/>
                </a:solidFill>
              </a:rPr>
              <a:t>Time
</a:t>
            </a:r>
            <a:pPr indent="0" marL="0">
              <a:buNone/>
            </a:pPr>
            <a:r>
              <a:rPr lang="en-US" sz="1300" dirty="0">
                <a:solidFill>
                  <a:srgbClr val="102A43"/>
                </a:solidFill>
              </a:rPr>
              <a:t>45–60 minutes</a:t>
            </a:r>
            <a:endParaRPr lang="en-US" sz="1300" dirty="0"/>
          </a:p>
        </p:txBody>
      </p:sp>
      <p:sp>
        <p:nvSpPr>
          <p:cNvPr id="11" name="Text 8"/>
          <p:cNvSpPr/>
          <p:nvPr/>
        </p:nvSpPr>
        <p:spPr>
          <a:xfrm>
            <a:off x="2880360" y="4736592"/>
            <a:ext cx="2011680" cy="713232"/>
          </a:xfrm>
          <a:prstGeom prst="rect">
            <a:avLst/>
          </a:prstGeom>
          <a:solidFill>
            <a:srgbClr val="FFF5D6"/>
          </a:solidFill>
          <a:ln w="12700">
            <a:solidFill>
              <a:srgbClr val="D8E2EA"/>
            </a:solidFill>
          </a:ln>
        </p:spPr>
        <p:txBody>
          <a:bodyPr wrap="square" lIns="1651" tIns="1651" rIns="1651" bIns="1651" rtlCol="0" anchor="ctr">
            <a:normAutofit/>
          </a:bodyPr>
          <a:lstStyle/>
          <a:p>
            <a:pPr indent="0" marL="0">
              <a:buNone/>
            </a:pPr>
            <a:r>
              <a:rPr lang="en-US" sz="1300" b="1" dirty="0">
                <a:solidFill>
                  <a:srgbClr val="E9822F"/>
                </a:solidFill>
              </a:rPr>
              <a:t>Group size
</a:t>
            </a:r>
            <a:pPr indent="0" marL="0">
              <a:buNone/>
            </a:pPr>
            <a:r>
              <a:rPr lang="en-US" sz="1300" dirty="0">
                <a:solidFill>
                  <a:srgbClr val="102A43"/>
                </a:solidFill>
              </a:rPr>
              <a:t>Pairs or 3s</a:t>
            </a:r>
            <a:endParaRPr lang="en-US" sz="1300" dirty="0"/>
          </a:p>
        </p:txBody>
      </p:sp>
      <p:sp>
        <p:nvSpPr>
          <p:cNvPr id="12" name="Text 9"/>
          <p:cNvSpPr/>
          <p:nvPr/>
        </p:nvSpPr>
        <p:spPr>
          <a:xfrm>
            <a:off x="5102352" y="4736592"/>
            <a:ext cx="1143000" cy="713232"/>
          </a:xfrm>
          <a:prstGeom prst="rect">
            <a:avLst/>
          </a:prstGeom>
          <a:solidFill>
            <a:srgbClr val="EAF7F0"/>
          </a:solidFill>
          <a:ln w="12700">
            <a:solidFill>
              <a:srgbClr val="D8E2EA"/>
            </a:solidFill>
          </a:ln>
        </p:spPr>
        <p:txBody>
          <a:bodyPr wrap="square" lIns="1651" tIns="1651" rIns="1651" bIns="1651" rtlCol="0" anchor="ctr">
            <a:normAutofit/>
          </a:bodyPr>
          <a:lstStyle/>
          <a:p>
            <a:pPr indent="0" marL="0">
              <a:buNone/>
            </a:pPr>
            <a:r>
              <a:rPr lang="en-US" sz="1250" b="1" dirty="0">
                <a:solidFill>
                  <a:srgbClr val="2B8A3E"/>
                </a:solidFill>
              </a:rPr>
              <a:t>Output
</a:t>
            </a:r>
            <a:pPr indent="0" marL="0">
              <a:buNone/>
            </a:pPr>
            <a:r>
              <a:rPr lang="en-US" sz="1250" dirty="0">
                <a:solidFill>
                  <a:srgbClr val="102A43"/>
                </a:solidFill>
              </a:rPr>
              <a:t>Mini field report</a:t>
            </a:r>
            <a:endParaRPr lang="en-US" sz="1250" dirty="0"/>
          </a:p>
        </p:txBody>
      </p:sp>
      <p:sp>
        <p:nvSpPr>
          <p:cNvPr id="13" name="Text 10"/>
          <p:cNvSpPr/>
          <p:nvPr/>
        </p:nvSpPr>
        <p:spPr>
          <a:xfrm>
            <a:off x="502920" y="6510528"/>
            <a:ext cx="5760720" cy="164592"/>
          </a:xfrm>
          <a:prstGeom prst="rect">
            <a:avLst/>
          </a:prstGeom>
          <a:noFill/>
          <a:ln/>
        </p:spPr>
        <p:txBody>
          <a:bodyPr wrap="square" lIns="0" tIns="0" rIns="0" bIns="0" rtlCol="0" anchor="ctr"/>
          <a:lstStyle/>
          <a:p>
            <a:pPr indent="0" marL="0">
              <a:buNone/>
            </a:pPr>
            <a:r>
              <a:rPr lang="en-US" sz="870" dirty="0">
                <a:solidFill>
                  <a:srgbClr val="7B8794"/>
                </a:solidFill>
              </a:rPr>
              <a:t>The Sociology Guy  |  OCR + AQA A-level Sociology</a:t>
            </a:r>
            <a:endParaRPr lang="en-US" sz="870" dirty="0"/>
          </a:p>
        </p:txBody>
      </p:sp>
      <p:sp>
        <p:nvSpPr>
          <p:cNvPr id="14" name="Text 11"/>
          <p:cNvSpPr/>
          <p:nvPr/>
        </p:nvSpPr>
        <p:spPr>
          <a:xfrm>
            <a:off x="11292840" y="6446520"/>
            <a:ext cx="384048" cy="210312"/>
          </a:xfrm>
          <a:prstGeom prst="rect">
            <a:avLst/>
          </a:prstGeom>
          <a:noFill/>
          <a:ln/>
        </p:spPr>
        <p:txBody>
          <a:bodyPr wrap="square" lIns="0" tIns="0" rIns="0" bIns="0" rtlCol="0" anchor="ctr"/>
          <a:lstStyle/>
          <a:p>
            <a:pPr algn="r" indent="0" marL="0">
              <a:buNone/>
            </a:pPr>
            <a:r>
              <a:rPr lang="en-US" sz="980" dirty="0">
                <a:solidFill>
                  <a:srgbClr val="7B8794"/>
                </a:solidFill>
              </a:rPr>
              <a:t>05</a:t>
            </a:r>
            <a:endParaRPr lang="en-US" sz="98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8F6EF"/>
        </a:solidFill>
      </p:bgPr>
    </p:bg>
    <p:spTree>
      <p:nvGrpSpPr>
        <p:cNvPr id="1" name=""/>
        <p:cNvGrpSpPr/>
        <p:nvPr/>
      </p:nvGrpSpPr>
      <p:grpSpPr>
        <a:xfrm>
          <a:off x="0" y="0"/>
          <a:ext cx="0" cy="0"/>
          <a:chOff x="0" y="0"/>
          <a:chExt cx="0" cy="0"/>
        </a:xfrm>
      </p:grpSpPr>
      <p:sp>
        <p:nvSpPr>
          <p:cNvPr id="2" name="Shape 0"/>
          <p:cNvSpPr/>
          <p:nvPr/>
        </p:nvSpPr>
        <p:spPr>
          <a:xfrm>
            <a:off x="0" y="0"/>
            <a:ext cx="12191695" cy="6858000"/>
          </a:xfrm>
          <a:prstGeom prst="rect">
            <a:avLst/>
          </a:prstGeom>
          <a:solidFill>
            <a:srgbClr val="F8F6EF"/>
          </a:solidFill>
          <a:ln w="12700">
            <a:solidFill>
              <a:srgbClr val="F8F6EF">
                <a:alpha val="0"/>
              </a:srgbClr>
            </a:solidFill>
            <a:prstDash val="solid"/>
          </a:ln>
        </p:spPr>
      </p:sp>
      <p:sp>
        <p:nvSpPr>
          <p:cNvPr id="3" name="Text 1"/>
          <p:cNvSpPr/>
          <p:nvPr/>
        </p:nvSpPr>
        <p:spPr>
          <a:xfrm>
            <a:off x="502920" y="347472"/>
            <a:ext cx="6858000" cy="502920"/>
          </a:xfrm>
          <a:prstGeom prst="rect">
            <a:avLst/>
          </a:prstGeom>
          <a:noFill/>
          <a:ln/>
        </p:spPr>
        <p:txBody>
          <a:bodyPr wrap="square" lIns="0" tIns="0" rIns="0" bIns="0" rtlCol="0" anchor="ctr"/>
          <a:lstStyle/>
          <a:p>
            <a:pPr indent="0" marL="0">
              <a:buNone/>
            </a:pPr>
            <a:r>
              <a:rPr lang="en-US" sz="3000" b="1" dirty="0">
                <a:solidFill>
                  <a:srgbClr val="102A43"/>
                </a:solidFill>
                <a:latin typeface="Aptos Display" pitchFamily="34" charset="0"/>
                <a:ea typeface="Aptos Display" pitchFamily="34" charset="-122"/>
                <a:cs typeface="Aptos Display" pitchFamily="34" charset="-120"/>
              </a:rPr>
              <a:t>Lesson flow: teacher instructions</a:t>
            </a:r>
            <a:endParaRPr lang="en-US" sz="3000" dirty="0"/>
          </a:p>
        </p:txBody>
      </p:sp>
      <p:sp>
        <p:nvSpPr>
          <p:cNvPr id="4" name="Text 2"/>
          <p:cNvSpPr/>
          <p:nvPr/>
        </p:nvSpPr>
        <p:spPr>
          <a:xfrm>
            <a:off x="530352" y="896112"/>
            <a:ext cx="6675120" cy="320040"/>
          </a:xfrm>
          <a:prstGeom prst="rect">
            <a:avLst/>
          </a:prstGeom>
          <a:noFill/>
          <a:ln/>
        </p:spPr>
        <p:txBody>
          <a:bodyPr wrap="square" lIns="0" tIns="0" rIns="0" bIns="0" rtlCol="0" anchor="ctr"/>
          <a:lstStyle/>
          <a:p>
            <a:pPr indent="0" marL="0">
              <a:buNone/>
            </a:pPr>
            <a:r>
              <a:rPr lang="en-US" sz="1350" dirty="0">
                <a:solidFill>
                  <a:srgbClr val="52616B"/>
                </a:solidFill>
              </a:rPr>
              <a:t>A four-stage structure that moves from curiosity to exam-ready concepts.</a:t>
            </a:r>
            <a:endParaRPr lang="en-US" sz="1350" dirty="0"/>
          </a:p>
        </p:txBody>
      </p:sp>
      <p:sp>
        <p:nvSpPr>
          <p:cNvPr id="5" name="Shape 3"/>
          <p:cNvSpPr/>
          <p:nvPr/>
        </p:nvSpPr>
        <p:spPr>
          <a:xfrm>
            <a:off x="530352" y="1225296"/>
            <a:ext cx="1965960" cy="0"/>
          </a:xfrm>
          <a:prstGeom prst="line">
            <a:avLst/>
          </a:prstGeom>
          <a:noFill/>
          <a:ln w="29210">
            <a:solidFill>
              <a:srgbClr val="F2C94C"/>
            </a:solidFill>
            <a:prstDash val="solid"/>
          </a:ln>
        </p:spPr>
      </p:sp>
      <p:sp>
        <p:nvSpPr>
          <p:cNvPr id="6" name="Text 4"/>
          <p:cNvSpPr/>
          <p:nvPr/>
        </p:nvSpPr>
        <p:spPr>
          <a:xfrm>
            <a:off x="777240" y="1481328"/>
            <a:ext cx="566928" cy="566928"/>
          </a:xfrm>
          <a:prstGeom prst="rect">
            <a:avLst/>
          </a:prstGeom>
          <a:solidFill>
            <a:srgbClr val="0B7285"/>
          </a:solidFill>
          <a:ln/>
        </p:spPr>
        <p:txBody>
          <a:bodyPr wrap="square" lIns="0" tIns="0" rIns="0" bIns="0" rtlCol="0" anchor="ctr"/>
          <a:lstStyle/>
          <a:p>
            <a:pPr algn="ctr" indent="0" marL="0">
              <a:buNone/>
            </a:pPr>
            <a:r>
              <a:rPr lang="en-US" sz="2300" b="1" dirty="0">
                <a:solidFill>
                  <a:srgbClr val="FFFFFF"/>
                </a:solidFill>
              </a:rPr>
              <a:t>1</a:t>
            </a:r>
            <a:endParaRPr lang="en-US" sz="2300" dirty="0"/>
          </a:p>
        </p:txBody>
      </p:sp>
      <p:sp>
        <p:nvSpPr>
          <p:cNvPr id="7" name="Text 5"/>
          <p:cNvSpPr/>
          <p:nvPr/>
        </p:nvSpPr>
        <p:spPr>
          <a:xfrm>
            <a:off x="722376" y="2176272"/>
            <a:ext cx="1874520" cy="320040"/>
          </a:xfrm>
          <a:prstGeom prst="rect">
            <a:avLst/>
          </a:prstGeom>
          <a:noFill/>
          <a:ln/>
        </p:spPr>
        <p:txBody>
          <a:bodyPr wrap="square" lIns="0" tIns="0" rIns="0" bIns="0" rtlCol="0" anchor="ctr"/>
          <a:lstStyle/>
          <a:p>
            <a:pPr indent="0" marL="0">
              <a:buNone/>
            </a:pPr>
            <a:r>
              <a:rPr lang="en-US" sz="2100" b="1" dirty="0">
                <a:solidFill>
                  <a:srgbClr val="102A43"/>
                </a:solidFill>
              </a:rPr>
              <a:t>Reveal</a:t>
            </a:r>
            <a:endParaRPr lang="en-US" sz="2100" dirty="0"/>
          </a:p>
        </p:txBody>
      </p:sp>
      <p:sp>
        <p:nvSpPr>
          <p:cNvPr id="8" name="Text 6"/>
          <p:cNvSpPr/>
          <p:nvPr/>
        </p:nvSpPr>
        <p:spPr>
          <a:xfrm>
            <a:off x="722376" y="2615184"/>
            <a:ext cx="2148840" cy="1097280"/>
          </a:xfrm>
          <a:prstGeom prst="rect">
            <a:avLst/>
          </a:prstGeom>
          <a:noFill/>
          <a:ln/>
        </p:spPr>
        <p:txBody>
          <a:bodyPr wrap="square" lIns="127" tIns="127" rIns="127" bIns="127" rtlCol="0" anchor="ctr">
            <a:normAutofit/>
          </a:bodyPr>
          <a:lstStyle/>
          <a:p>
            <a:pPr indent="0" marL="0">
              <a:buNone/>
            </a:pPr>
            <a:r>
              <a:rPr lang="en-US" sz="1570" dirty="0">
                <a:solidFill>
                  <a:srgbClr val="102A43"/>
                </a:solidFill>
              </a:rPr>
              <a:t>Read a short Nacirema extract or summary. Ask students: what does this society seem to value?</a:t>
            </a:r>
            <a:endParaRPr lang="en-US" sz="1570" dirty="0"/>
          </a:p>
        </p:txBody>
      </p:sp>
      <p:sp>
        <p:nvSpPr>
          <p:cNvPr id="9" name="Shape 7"/>
          <p:cNvSpPr/>
          <p:nvPr/>
        </p:nvSpPr>
        <p:spPr>
          <a:xfrm>
            <a:off x="1508760" y="1773936"/>
            <a:ext cx="1920240" cy="0"/>
          </a:xfrm>
          <a:prstGeom prst="line">
            <a:avLst/>
          </a:prstGeom>
          <a:noFill/>
          <a:ln w="25400">
            <a:solidFill>
              <a:srgbClr val="C8D6E5"/>
            </a:solidFill>
            <a:prstDash val="solid"/>
            <a:headEnd type="none"/>
            <a:tailEnd type="triangle"/>
          </a:ln>
        </p:spPr>
      </p:sp>
      <p:sp>
        <p:nvSpPr>
          <p:cNvPr id="10" name="Text 8"/>
          <p:cNvSpPr/>
          <p:nvPr/>
        </p:nvSpPr>
        <p:spPr>
          <a:xfrm>
            <a:off x="3593592" y="1481328"/>
            <a:ext cx="566928" cy="566928"/>
          </a:xfrm>
          <a:prstGeom prst="rect">
            <a:avLst/>
          </a:prstGeom>
          <a:solidFill>
            <a:srgbClr val="E9822F"/>
          </a:solidFill>
          <a:ln/>
        </p:spPr>
        <p:txBody>
          <a:bodyPr wrap="square" lIns="0" tIns="0" rIns="0" bIns="0" rtlCol="0" anchor="ctr"/>
          <a:lstStyle/>
          <a:p>
            <a:pPr algn="ctr" indent="0" marL="0">
              <a:buNone/>
            </a:pPr>
            <a:r>
              <a:rPr lang="en-US" sz="2300" b="1" dirty="0">
                <a:solidFill>
                  <a:srgbClr val="FFFFFF"/>
                </a:solidFill>
              </a:rPr>
              <a:t>2</a:t>
            </a:r>
            <a:endParaRPr lang="en-US" sz="2300" dirty="0"/>
          </a:p>
        </p:txBody>
      </p:sp>
      <p:sp>
        <p:nvSpPr>
          <p:cNvPr id="11" name="Text 9"/>
          <p:cNvSpPr/>
          <p:nvPr/>
        </p:nvSpPr>
        <p:spPr>
          <a:xfrm>
            <a:off x="3538728" y="2176272"/>
            <a:ext cx="1874520" cy="320040"/>
          </a:xfrm>
          <a:prstGeom prst="rect">
            <a:avLst/>
          </a:prstGeom>
          <a:noFill/>
          <a:ln/>
        </p:spPr>
        <p:txBody>
          <a:bodyPr wrap="square" lIns="0" tIns="0" rIns="0" bIns="0" rtlCol="0" anchor="ctr"/>
          <a:lstStyle/>
          <a:p>
            <a:pPr indent="0" marL="0">
              <a:buNone/>
            </a:pPr>
            <a:r>
              <a:rPr lang="en-US" sz="2100" b="1" dirty="0">
                <a:solidFill>
                  <a:srgbClr val="102A43"/>
                </a:solidFill>
              </a:rPr>
              <a:t>Decode</a:t>
            </a:r>
            <a:endParaRPr lang="en-US" sz="2100" dirty="0"/>
          </a:p>
        </p:txBody>
      </p:sp>
      <p:sp>
        <p:nvSpPr>
          <p:cNvPr id="12" name="Text 10"/>
          <p:cNvSpPr/>
          <p:nvPr/>
        </p:nvSpPr>
        <p:spPr>
          <a:xfrm>
            <a:off x="3538728" y="2615184"/>
            <a:ext cx="2148840" cy="1097280"/>
          </a:xfrm>
          <a:prstGeom prst="rect">
            <a:avLst/>
          </a:prstGeom>
          <a:noFill/>
          <a:ln/>
        </p:spPr>
        <p:txBody>
          <a:bodyPr wrap="square" lIns="127" tIns="127" rIns="127" bIns="127" rtlCol="0" anchor="ctr">
            <a:normAutofit/>
          </a:bodyPr>
          <a:lstStyle/>
          <a:p>
            <a:pPr indent="0" marL="0">
              <a:buNone/>
            </a:pPr>
            <a:r>
              <a:rPr lang="en-US" sz="1570" dirty="0">
                <a:solidFill>
                  <a:srgbClr val="102A43"/>
                </a:solidFill>
              </a:rPr>
              <a:t>Reveal the anagram. Link to “making the familiar strange” and cultural relativism.</a:t>
            </a:r>
            <a:endParaRPr lang="en-US" sz="1570" dirty="0"/>
          </a:p>
        </p:txBody>
      </p:sp>
      <p:sp>
        <p:nvSpPr>
          <p:cNvPr id="13" name="Shape 11"/>
          <p:cNvSpPr/>
          <p:nvPr/>
        </p:nvSpPr>
        <p:spPr>
          <a:xfrm>
            <a:off x="4325112" y="1773936"/>
            <a:ext cx="1920240" cy="0"/>
          </a:xfrm>
          <a:prstGeom prst="line">
            <a:avLst/>
          </a:prstGeom>
          <a:noFill/>
          <a:ln w="25400">
            <a:solidFill>
              <a:srgbClr val="C8D6E5"/>
            </a:solidFill>
            <a:prstDash val="solid"/>
            <a:headEnd type="none"/>
            <a:tailEnd type="triangle"/>
          </a:ln>
        </p:spPr>
      </p:sp>
      <p:sp>
        <p:nvSpPr>
          <p:cNvPr id="14" name="Text 12"/>
          <p:cNvSpPr/>
          <p:nvPr/>
        </p:nvSpPr>
        <p:spPr>
          <a:xfrm>
            <a:off x="6409944" y="1481328"/>
            <a:ext cx="566928" cy="566928"/>
          </a:xfrm>
          <a:prstGeom prst="rect">
            <a:avLst/>
          </a:prstGeom>
          <a:solidFill>
            <a:srgbClr val="0B7285"/>
          </a:solidFill>
          <a:ln/>
        </p:spPr>
        <p:txBody>
          <a:bodyPr wrap="square" lIns="0" tIns="0" rIns="0" bIns="0" rtlCol="0" anchor="ctr"/>
          <a:lstStyle/>
          <a:p>
            <a:pPr algn="ctr" indent="0" marL="0">
              <a:buNone/>
            </a:pPr>
            <a:r>
              <a:rPr lang="en-US" sz="2300" b="1" dirty="0">
                <a:solidFill>
                  <a:srgbClr val="FFFFFF"/>
                </a:solidFill>
              </a:rPr>
              <a:t>3</a:t>
            </a:r>
            <a:endParaRPr lang="en-US" sz="2300" dirty="0"/>
          </a:p>
        </p:txBody>
      </p:sp>
      <p:sp>
        <p:nvSpPr>
          <p:cNvPr id="15" name="Text 13"/>
          <p:cNvSpPr/>
          <p:nvPr/>
        </p:nvSpPr>
        <p:spPr>
          <a:xfrm>
            <a:off x="6355080" y="2176272"/>
            <a:ext cx="1874520" cy="320040"/>
          </a:xfrm>
          <a:prstGeom prst="rect">
            <a:avLst/>
          </a:prstGeom>
          <a:noFill/>
          <a:ln/>
        </p:spPr>
        <p:txBody>
          <a:bodyPr wrap="square" lIns="0" tIns="0" rIns="0" bIns="0" rtlCol="0" anchor="ctr"/>
          <a:lstStyle/>
          <a:p>
            <a:pPr indent="0" marL="0">
              <a:buNone/>
            </a:pPr>
            <a:r>
              <a:rPr lang="en-US" sz="2100" b="1" dirty="0">
                <a:solidFill>
                  <a:srgbClr val="102A43"/>
                </a:solidFill>
              </a:rPr>
              <a:t>Create</a:t>
            </a:r>
            <a:endParaRPr lang="en-US" sz="2100" dirty="0"/>
          </a:p>
        </p:txBody>
      </p:sp>
      <p:sp>
        <p:nvSpPr>
          <p:cNvPr id="16" name="Text 14"/>
          <p:cNvSpPr/>
          <p:nvPr/>
        </p:nvSpPr>
        <p:spPr>
          <a:xfrm>
            <a:off x="6355080" y="2615184"/>
            <a:ext cx="2148840" cy="1097280"/>
          </a:xfrm>
          <a:prstGeom prst="rect">
            <a:avLst/>
          </a:prstGeom>
          <a:noFill/>
          <a:ln/>
        </p:spPr>
        <p:txBody>
          <a:bodyPr wrap="square" lIns="127" tIns="127" rIns="127" bIns="127" rtlCol="0" anchor="ctr">
            <a:normAutofit/>
          </a:bodyPr>
          <a:lstStyle/>
          <a:p>
            <a:pPr indent="0" marL="0">
              <a:buNone/>
            </a:pPr>
            <a:r>
              <a:rPr lang="en-US" sz="1570" dirty="0">
                <a:solidFill>
                  <a:srgbClr val="102A43"/>
                </a:solidFill>
              </a:rPr>
              <a:t>Pairs write an outsider description of a UK student ritual without naming it.</a:t>
            </a:r>
            <a:endParaRPr lang="en-US" sz="1570" dirty="0"/>
          </a:p>
        </p:txBody>
      </p:sp>
      <p:sp>
        <p:nvSpPr>
          <p:cNvPr id="17" name="Shape 15"/>
          <p:cNvSpPr/>
          <p:nvPr/>
        </p:nvSpPr>
        <p:spPr>
          <a:xfrm>
            <a:off x="7141464" y="1773936"/>
            <a:ext cx="1920240" cy="0"/>
          </a:xfrm>
          <a:prstGeom prst="line">
            <a:avLst/>
          </a:prstGeom>
          <a:noFill/>
          <a:ln w="25400">
            <a:solidFill>
              <a:srgbClr val="C8D6E5"/>
            </a:solidFill>
            <a:prstDash val="solid"/>
            <a:headEnd type="none"/>
            <a:tailEnd type="triangle"/>
          </a:ln>
        </p:spPr>
      </p:sp>
      <p:sp>
        <p:nvSpPr>
          <p:cNvPr id="18" name="Text 16"/>
          <p:cNvSpPr/>
          <p:nvPr/>
        </p:nvSpPr>
        <p:spPr>
          <a:xfrm>
            <a:off x="9226296" y="1481328"/>
            <a:ext cx="566928" cy="566928"/>
          </a:xfrm>
          <a:prstGeom prst="rect">
            <a:avLst/>
          </a:prstGeom>
          <a:solidFill>
            <a:srgbClr val="E9822F"/>
          </a:solidFill>
          <a:ln/>
        </p:spPr>
        <p:txBody>
          <a:bodyPr wrap="square" lIns="0" tIns="0" rIns="0" bIns="0" rtlCol="0" anchor="ctr"/>
          <a:lstStyle/>
          <a:p>
            <a:pPr algn="ctr" indent="0" marL="0">
              <a:buNone/>
            </a:pPr>
            <a:r>
              <a:rPr lang="en-US" sz="2300" b="1" dirty="0">
                <a:solidFill>
                  <a:srgbClr val="FFFFFF"/>
                </a:solidFill>
              </a:rPr>
              <a:t>4</a:t>
            </a:r>
            <a:endParaRPr lang="en-US" sz="2300" dirty="0"/>
          </a:p>
        </p:txBody>
      </p:sp>
      <p:sp>
        <p:nvSpPr>
          <p:cNvPr id="19" name="Text 17"/>
          <p:cNvSpPr/>
          <p:nvPr/>
        </p:nvSpPr>
        <p:spPr>
          <a:xfrm>
            <a:off x="9171432" y="2176272"/>
            <a:ext cx="1874520" cy="320040"/>
          </a:xfrm>
          <a:prstGeom prst="rect">
            <a:avLst/>
          </a:prstGeom>
          <a:noFill/>
          <a:ln/>
        </p:spPr>
        <p:txBody>
          <a:bodyPr wrap="square" lIns="0" tIns="0" rIns="0" bIns="0" rtlCol="0" anchor="ctr"/>
          <a:lstStyle/>
          <a:p>
            <a:pPr indent="0" marL="0">
              <a:buNone/>
            </a:pPr>
            <a:r>
              <a:rPr lang="en-US" sz="2100" b="1" dirty="0">
                <a:solidFill>
                  <a:srgbClr val="102A43"/>
                </a:solidFill>
              </a:rPr>
              <a:t>Apply</a:t>
            </a:r>
            <a:endParaRPr lang="en-US" sz="2100" dirty="0"/>
          </a:p>
        </p:txBody>
      </p:sp>
      <p:sp>
        <p:nvSpPr>
          <p:cNvPr id="20" name="Text 18"/>
          <p:cNvSpPr/>
          <p:nvPr/>
        </p:nvSpPr>
        <p:spPr>
          <a:xfrm>
            <a:off x="9171432" y="2615184"/>
            <a:ext cx="2148840" cy="1097280"/>
          </a:xfrm>
          <a:prstGeom prst="rect">
            <a:avLst/>
          </a:prstGeom>
          <a:noFill/>
          <a:ln/>
        </p:spPr>
        <p:txBody>
          <a:bodyPr wrap="square" lIns="127" tIns="127" rIns="127" bIns="127" rtlCol="0" anchor="ctr">
            <a:normAutofit/>
          </a:bodyPr>
          <a:lstStyle/>
          <a:p>
            <a:pPr indent="0" marL="0">
              <a:buNone/>
            </a:pPr>
            <a:r>
              <a:rPr lang="en-US" sz="1570" dirty="0">
                <a:solidFill>
                  <a:srgbClr val="102A43"/>
                </a:solidFill>
              </a:rPr>
              <a:t>Students decode norms, values, socialisation and possible sanctions.</a:t>
            </a:r>
            <a:endParaRPr lang="en-US" sz="1570" dirty="0"/>
          </a:p>
        </p:txBody>
      </p:sp>
      <p:pic>
        <p:nvPicPr>
          <p:cNvPr id="21" name="Image 0" descr="/mnt/data/crop_classroom_strip.jpg">    </p:cNvPr>
          <p:cNvPicPr>
            <a:picLocks noChangeAspect="1"/>
          </p:cNvPicPr>
          <p:nvPr/>
        </p:nvPicPr>
        <p:blipFill>
          <a:blip r:embed="rId1"/>
          <a:stretch>
            <a:fillRect/>
          </a:stretch>
        </p:blipFill>
        <p:spPr>
          <a:xfrm>
            <a:off x="914400" y="4187952"/>
            <a:ext cx="10351008" cy="1444752"/>
          </a:xfrm>
          <a:prstGeom prst="rect">
            <a:avLst/>
          </a:prstGeom>
        </p:spPr>
      </p:pic>
      <p:sp>
        <p:nvSpPr>
          <p:cNvPr id="22" name="Text 19"/>
          <p:cNvSpPr/>
          <p:nvPr/>
        </p:nvSpPr>
        <p:spPr>
          <a:xfrm>
            <a:off x="1005840" y="5815584"/>
            <a:ext cx="9601200" cy="320040"/>
          </a:xfrm>
          <a:prstGeom prst="rect">
            <a:avLst/>
          </a:prstGeom>
          <a:noFill/>
          <a:ln/>
        </p:spPr>
        <p:txBody>
          <a:bodyPr wrap="square" lIns="0" tIns="0" rIns="0" bIns="0" rtlCol="0" anchor="ctr"/>
          <a:lstStyle/>
          <a:p>
            <a:pPr algn="ctr" indent="0" marL="0">
              <a:buNone/>
            </a:pPr>
            <a:r>
              <a:rPr lang="en-US" sz="1620" b="1" dirty="0">
                <a:solidFill>
                  <a:srgbClr val="B23A48"/>
                </a:solidFill>
              </a:rPr>
              <a:t>Teacher cue: keep the tone analytical, not mocking. The target is familiar routines and hidden social rules.</a:t>
            </a:r>
            <a:endParaRPr lang="en-US" sz="1620" dirty="0"/>
          </a:p>
        </p:txBody>
      </p:sp>
      <p:sp>
        <p:nvSpPr>
          <p:cNvPr id="23" name="Text 20"/>
          <p:cNvSpPr/>
          <p:nvPr/>
        </p:nvSpPr>
        <p:spPr>
          <a:xfrm>
            <a:off x="502920" y="6510528"/>
            <a:ext cx="5760720" cy="164592"/>
          </a:xfrm>
          <a:prstGeom prst="rect">
            <a:avLst/>
          </a:prstGeom>
          <a:noFill/>
          <a:ln/>
        </p:spPr>
        <p:txBody>
          <a:bodyPr wrap="square" lIns="0" tIns="0" rIns="0" bIns="0" rtlCol="0" anchor="ctr"/>
          <a:lstStyle/>
          <a:p>
            <a:pPr indent="0" marL="0">
              <a:buNone/>
            </a:pPr>
            <a:r>
              <a:rPr lang="en-US" sz="870" dirty="0">
                <a:solidFill>
                  <a:srgbClr val="7B8794"/>
                </a:solidFill>
              </a:rPr>
              <a:t>The Sociology Guy  |  OCR + AQA A-level Sociology</a:t>
            </a:r>
            <a:endParaRPr lang="en-US" sz="870" dirty="0"/>
          </a:p>
        </p:txBody>
      </p:sp>
      <p:sp>
        <p:nvSpPr>
          <p:cNvPr id="24" name="Text 21"/>
          <p:cNvSpPr/>
          <p:nvPr/>
        </p:nvSpPr>
        <p:spPr>
          <a:xfrm>
            <a:off x="11292840" y="6446520"/>
            <a:ext cx="384048" cy="210312"/>
          </a:xfrm>
          <a:prstGeom prst="rect">
            <a:avLst/>
          </a:prstGeom>
          <a:noFill/>
          <a:ln/>
        </p:spPr>
        <p:txBody>
          <a:bodyPr wrap="square" lIns="0" tIns="0" rIns="0" bIns="0" rtlCol="0" anchor="ctr"/>
          <a:lstStyle/>
          <a:p>
            <a:pPr algn="r" indent="0" marL="0">
              <a:buNone/>
            </a:pPr>
            <a:r>
              <a:rPr lang="en-US" sz="980" dirty="0">
                <a:solidFill>
                  <a:srgbClr val="7B8794"/>
                </a:solidFill>
              </a:rPr>
              <a:t>06</a:t>
            </a:r>
            <a:endParaRPr lang="en-US" sz="98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DF7"/>
        </a:solidFill>
      </p:bgPr>
    </p:bg>
    <p:spTree>
      <p:nvGrpSpPr>
        <p:cNvPr id="1" name=""/>
        <p:cNvGrpSpPr/>
        <p:nvPr/>
      </p:nvGrpSpPr>
      <p:grpSpPr>
        <a:xfrm>
          <a:off x="0" y="0"/>
          <a:ext cx="0" cy="0"/>
          <a:chOff x="0" y="0"/>
          <a:chExt cx="0" cy="0"/>
        </a:xfrm>
      </p:grpSpPr>
      <p:sp>
        <p:nvSpPr>
          <p:cNvPr id="2" name="Shape 0"/>
          <p:cNvSpPr/>
          <p:nvPr/>
        </p:nvSpPr>
        <p:spPr>
          <a:xfrm>
            <a:off x="0" y="0"/>
            <a:ext cx="12191695" cy="6858000"/>
          </a:xfrm>
          <a:prstGeom prst="rect">
            <a:avLst/>
          </a:prstGeom>
          <a:solidFill>
            <a:srgbClr val="FFFDF7"/>
          </a:solidFill>
          <a:ln w="12700">
            <a:solidFill>
              <a:srgbClr val="FFFDF7">
                <a:alpha val="0"/>
              </a:srgbClr>
            </a:solidFill>
            <a:prstDash val="solid"/>
          </a:ln>
        </p:spPr>
      </p:sp>
      <p:sp>
        <p:nvSpPr>
          <p:cNvPr id="3" name="Text 1"/>
          <p:cNvSpPr/>
          <p:nvPr/>
        </p:nvSpPr>
        <p:spPr>
          <a:xfrm>
            <a:off x="502920" y="347472"/>
            <a:ext cx="6858000" cy="502920"/>
          </a:xfrm>
          <a:prstGeom prst="rect">
            <a:avLst/>
          </a:prstGeom>
          <a:noFill/>
          <a:ln/>
        </p:spPr>
        <p:txBody>
          <a:bodyPr wrap="square" lIns="0" tIns="0" rIns="0" bIns="0" rtlCol="0" anchor="ctr"/>
          <a:lstStyle/>
          <a:p>
            <a:pPr indent="0" marL="0">
              <a:buNone/>
            </a:pPr>
            <a:r>
              <a:rPr lang="en-US" sz="3000" b="1" dirty="0">
                <a:solidFill>
                  <a:srgbClr val="102A43"/>
                </a:solidFill>
                <a:latin typeface="Aptos Display" pitchFamily="34" charset="0"/>
                <a:ea typeface="Aptos Display" pitchFamily="34" charset="-122"/>
                <a:cs typeface="Aptos Display" pitchFamily="34" charset="-120"/>
              </a:rPr>
              <a:t>Student task sheet</a:t>
            </a:r>
            <a:endParaRPr lang="en-US" sz="3000" dirty="0"/>
          </a:p>
        </p:txBody>
      </p:sp>
      <p:sp>
        <p:nvSpPr>
          <p:cNvPr id="4" name="Text 2"/>
          <p:cNvSpPr/>
          <p:nvPr/>
        </p:nvSpPr>
        <p:spPr>
          <a:xfrm>
            <a:off x="530352" y="896112"/>
            <a:ext cx="6675120" cy="320040"/>
          </a:xfrm>
          <a:prstGeom prst="rect">
            <a:avLst/>
          </a:prstGeom>
          <a:noFill/>
          <a:ln/>
        </p:spPr>
        <p:txBody>
          <a:bodyPr wrap="square" lIns="0" tIns="0" rIns="0" bIns="0" rtlCol="0" anchor="ctr"/>
          <a:lstStyle/>
          <a:p>
            <a:pPr indent="0" marL="0">
              <a:buNone/>
            </a:pPr>
            <a:r>
              <a:rPr lang="en-US" sz="1350" dirty="0">
                <a:solidFill>
                  <a:srgbClr val="52616B"/>
                </a:solidFill>
              </a:rPr>
              <a:t>Choose one “ritual”, write it like an outsider, then decode the sociology.</a:t>
            </a:r>
            <a:endParaRPr lang="en-US" sz="1350" dirty="0"/>
          </a:p>
        </p:txBody>
      </p:sp>
      <p:sp>
        <p:nvSpPr>
          <p:cNvPr id="5" name="Shape 3"/>
          <p:cNvSpPr/>
          <p:nvPr/>
        </p:nvSpPr>
        <p:spPr>
          <a:xfrm>
            <a:off x="530352" y="1225296"/>
            <a:ext cx="1965960" cy="0"/>
          </a:xfrm>
          <a:prstGeom prst="line">
            <a:avLst/>
          </a:prstGeom>
          <a:noFill/>
          <a:ln w="29210">
            <a:solidFill>
              <a:srgbClr val="F2C94C"/>
            </a:solidFill>
            <a:prstDash val="solid"/>
          </a:ln>
        </p:spPr>
      </p:sp>
      <p:pic>
        <p:nvPicPr>
          <p:cNvPr id="6" name="Image 0" descr="/mnt/data/crop_desk_tall.jpg">    </p:cNvPr>
          <p:cNvPicPr>
            <a:picLocks noChangeAspect="1"/>
          </p:cNvPicPr>
          <p:nvPr/>
        </p:nvPicPr>
        <p:blipFill>
          <a:blip r:embed="rId1"/>
          <a:stretch>
            <a:fillRect/>
          </a:stretch>
        </p:blipFill>
        <p:spPr>
          <a:xfrm>
            <a:off x="7818120" y="1426464"/>
            <a:ext cx="3346704" cy="3520440"/>
          </a:xfrm>
          <a:prstGeom prst="rect">
            <a:avLst/>
          </a:prstGeom>
        </p:spPr>
      </p:pic>
      <p:sp>
        <p:nvSpPr>
          <p:cNvPr id="7" name="Text 4"/>
          <p:cNvSpPr/>
          <p:nvPr/>
        </p:nvSpPr>
        <p:spPr>
          <a:xfrm>
            <a:off x="658368" y="1353312"/>
            <a:ext cx="6400800" cy="274320"/>
          </a:xfrm>
          <a:prstGeom prst="rect">
            <a:avLst/>
          </a:prstGeom>
          <a:noFill/>
          <a:ln/>
        </p:spPr>
        <p:txBody>
          <a:bodyPr wrap="square" lIns="0" tIns="0" rIns="0" bIns="0" rtlCol="0" anchor="ctr"/>
          <a:lstStyle/>
          <a:p>
            <a:pPr indent="0" marL="0">
              <a:buNone/>
            </a:pPr>
            <a:r>
              <a:rPr lang="en-US" sz="1900" b="1" dirty="0">
                <a:solidFill>
                  <a:srgbClr val="102A43"/>
                </a:solidFill>
              </a:rPr>
              <a:t>Choose one everyday UK student routine:</a:t>
            </a:r>
            <a:endParaRPr lang="en-US" sz="1900" dirty="0"/>
          </a:p>
        </p:txBody>
      </p:sp>
      <p:sp>
        <p:nvSpPr>
          <p:cNvPr id="8" name="Text 5"/>
          <p:cNvSpPr/>
          <p:nvPr/>
        </p:nvSpPr>
        <p:spPr>
          <a:xfrm>
            <a:off x="713232" y="1874520"/>
            <a:ext cx="1993392" cy="292608"/>
          </a:xfrm>
          <a:prstGeom prst="rect">
            <a:avLst/>
          </a:prstGeom>
          <a:solidFill>
            <a:srgbClr val="E8F5F7"/>
          </a:solidFill>
          <a:ln>
            <a:solidFill>
              <a:srgbClr val="D8E2EA"/>
            </a:solidFill>
          </a:ln>
        </p:spPr>
        <p:txBody>
          <a:bodyPr wrap="square" lIns="381" tIns="381" rIns="381" bIns="381" rtlCol="0" anchor="ctr"/>
          <a:lstStyle/>
          <a:p>
            <a:pPr algn="ctr" indent="0" marL="0">
              <a:buNone/>
            </a:pPr>
            <a:r>
              <a:rPr lang="en-US" sz="1220" dirty="0">
                <a:solidFill>
                  <a:srgbClr val="102A43"/>
                </a:solidFill>
              </a:rPr>
              <a:t>Checking a phone before lesson</a:t>
            </a:r>
            <a:endParaRPr lang="en-US" sz="1220" dirty="0"/>
          </a:p>
        </p:txBody>
      </p:sp>
      <p:sp>
        <p:nvSpPr>
          <p:cNvPr id="9" name="Text 6"/>
          <p:cNvSpPr/>
          <p:nvPr/>
        </p:nvSpPr>
        <p:spPr>
          <a:xfrm>
            <a:off x="2953512" y="1874520"/>
            <a:ext cx="1993392" cy="292608"/>
          </a:xfrm>
          <a:prstGeom prst="rect">
            <a:avLst/>
          </a:prstGeom>
          <a:solidFill>
            <a:srgbClr val="E8F5F7"/>
          </a:solidFill>
          <a:ln>
            <a:solidFill>
              <a:srgbClr val="D8E2EA"/>
            </a:solidFill>
          </a:ln>
        </p:spPr>
        <p:txBody>
          <a:bodyPr wrap="square" lIns="381" tIns="381" rIns="381" bIns="381" rtlCol="0" anchor="ctr"/>
          <a:lstStyle/>
          <a:p>
            <a:pPr algn="ctr" indent="0" marL="0">
              <a:buNone/>
            </a:pPr>
            <a:r>
              <a:rPr lang="en-US" sz="1220" dirty="0">
                <a:solidFill>
                  <a:srgbClr val="102A43"/>
                </a:solidFill>
              </a:rPr>
              <a:t>Queueing in the canteen</a:t>
            </a:r>
            <a:endParaRPr lang="en-US" sz="1220" dirty="0"/>
          </a:p>
        </p:txBody>
      </p:sp>
      <p:sp>
        <p:nvSpPr>
          <p:cNvPr id="10" name="Text 7"/>
          <p:cNvSpPr/>
          <p:nvPr/>
        </p:nvSpPr>
        <p:spPr>
          <a:xfrm>
            <a:off x="5193792" y="1874520"/>
            <a:ext cx="1993392" cy="292608"/>
          </a:xfrm>
          <a:prstGeom prst="rect">
            <a:avLst/>
          </a:prstGeom>
          <a:solidFill>
            <a:srgbClr val="E8F5F7"/>
          </a:solidFill>
          <a:ln>
            <a:solidFill>
              <a:srgbClr val="D8E2EA"/>
            </a:solidFill>
          </a:ln>
        </p:spPr>
        <p:txBody>
          <a:bodyPr wrap="square" lIns="381" tIns="381" rIns="381" bIns="381" rtlCol="0" anchor="ctr"/>
          <a:lstStyle/>
          <a:p>
            <a:pPr algn="ctr" indent="0" marL="0">
              <a:buNone/>
            </a:pPr>
            <a:r>
              <a:rPr lang="en-US" sz="1220" dirty="0">
                <a:solidFill>
                  <a:srgbClr val="102A43"/>
                </a:solidFill>
              </a:rPr>
              <a:t>Wearing uniform / lanyards</a:t>
            </a:r>
            <a:endParaRPr lang="en-US" sz="1220" dirty="0"/>
          </a:p>
        </p:txBody>
      </p:sp>
      <p:sp>
        <p:nvSpPr>
          <p:cNvPr id="11" name="Text 8"/>
          <p:cNvSpPr/>
          <p:nvPr/>
        </p:nvSpPr>
        <p:spPr>
          <a:xfrm>
            <a:off x="713232" y="2359152"/>
            <a:ext cx="1993392" cy="292608"/>
          </a:xfrm>
          <a:prstGeom prst="rect">
            <a:avLst/>
          </a:prstGeom>
          <a:solidFill>
            <a:srgbClr val="FFF5D6"/>
          </a:solidFill>
          <a:ln>
            <a:solidFill>
              <a:srgbClr val="D8E2EA"/>
            </a:solidFill>
          </a:ln>
        </p:spPr>
        <p:txBody>
          <a:bodyPr wrap="square" lIns="381" tIns="381" rIns="381" bIns="381" rtlCol="0" anchor="ctr"/>
          <a:lstStyle/>
          <a:p>
            <a:pPr algn="ctr" indent="0" marL="0">
              <a:buNone/>
            </a:pPr>
            <a:r>
              <a:rPr lang="en-US" sz="1220" dirty="0">
                <a:solidFill>
                  <a:srgbClr val="102A43"/>
                </a:solidFill>
              </a:rPr>
              <a:t>Revision before exams</a:t>
            </a:r>
            <a:endParaRPr lang="en-US" sz="1220" dirty="0"/>
          </a:p>
        </p:txBody>
      </p:sp>
      <p:sp>
        <p:nvSpPr>
          <p:cNvPr id="12" name="Text 9"/>
          <p:cNvSpPr/>
          <p:nvPr/>
        </p:nvSpPr>
        <p:spPr>
          <a:xfrm>
            <a:off x="2953512" y="2359152"/>
            <a:ext cx="1993392" cy="292608"/>
          </a:xfrm>
          <a:prstGeom prst="rect">
            <a:avLst/>
          </a:prstGeom>
          <a:solidFill>
            <a:srgbClr val="FFF5D6"/>
          </a:solidFill>
          <a:ln>
            <a:solidFill>
              <a:srgbClr val="D8E2EA"/>
            </a:solidFill>
          </a:ln>
        </p:spPr>
        <p:txBody>
          <a:bodyPr wrap="square" lIns="381" tIns="381" rIns="381" bIns="381" rtlCol="0" anchor="ctr"/>
          <a:lstStyle/>
          <a:p>
            <a:pPr algn="ctr" indent="0" marL="0">
              <a:buNone/>
            </a:pPr>
            <a:r>
              <a:rPr lang="en-US" sz="1220" dirty="0">
                <a:solidFill>
                  <a:srgbClr val="102A43"/>
                </a:solidFill>
              </a:rPr>
              <a:t>Saying “sorry” automatically</a:t>
            </a:r>
            <a:endParaRPr lang="en-US" sz="1220" dirty="0"/>
          </a:p>
        </p:txBody>
      </p:sp>
      <p:sp>
        <p:nvSpPr>
          <p:cNvPr id="13" name="Text 10"/>
          <p:cNvSpPr/>
          <p:nvPr/>
        </p:nvSpPr>
        <p:spPr>
          <a:xfrm>
            <a:off x="5193792" y="2359152"/>
            <a:ext cx="1993392" cy="292608"/>
          </a:xfrm>
          <a:prstGeom prst="rect">
            <a:avLst/>
          </a:prstGeom>
          <a:solidFill>
            <a:srgbClr val="FFF5D6"/>
          </a:solidFill>
          <a:ln>
            <a:solidFill>
              <a:srgbClr val="D8E2EA"/>
            </a:solidFill>
          </a:ln>
        </p:spPr>
        <p:txBody>
          <a:bodyPr wrap="square" lIns="381" tIns="381" rIns="381" bIns="381" rtlCol="0" anchor="ctr"/>
          <a:lstStyle/>
          <a:p>
            <a:pPr algn="ctr" indent="0" marL="0">
              <a:buNone/>
            </a:pPr>
            <a:r>
              <a:rPr lang="en-US" sz="1220" dirty="0">
                <a:solidFill>
                  <a:srgbClr val="102A43"/>
                </a:solidFill>
              </a:rPr>
              <a:t>Group chat behaviour</a:t>
            </a:r>
            <a:endParaRPr lang="en-US" sz="1220" dirty="0"/>
          </a:p>
        </p:txBody>
      </p:sp>
      <p:sp>
        <p:nvSpPr>
          <p:cNvPr id="14" name="Text 11"/>
          <p:cNvSpPr/>
          <p:nvPr/>
        </p:nvSpPr>
        <p:spPr>
          <a:xfrm>
            <a:off x="713232" y="2843784"/>
            <a:ext cx="1993392" cy="292608"/>
          </a:xfrm>
          <a:prstGeom prst="rect">
            <a:avLst/>
          </a:prstGeom>
          <a:solidFill>
            <a:srgbClr val="E8F5F7"/>
          </a:solidFill>
          <a:ln>
            <a:solidFill>
              <a:srgbClr val="D8E2EA"/>
            </a:solidFill>
          </a:ln>
        </p:spPr>
        <p:txBody>
          <a:bodyPr wrap="square" lIns="381" tIns="381" rIns="381" bIns="381" rtlCol="0" anchor="ctr"/>
          <a:lstStyle/>
          <a:p>
            <a:pPr algn="ctr" indent="0" marL="0">
              <a:buNone/>
            </a:pPr>
            <a:r>
              <a:rPr lang="en-US" sz="1220" dirty="0">
                <a:solidFill>
                  <a:srgbClr val="102A43"/>
                </a:solidFill>
              </a:rPr>
              <a:t>A classroom seating pattern</a:t>
            </a:r>
            <a:endParaRPr lang="en-US" sz="1220" dirty="0"/>
          </a:p>
        </p:txBody>
      </p:sp>
      <p:sp>
        <p:nvSpPr>
          <p:cNvPr id="15" name="Text 12"/>
          <p:cNvSpPr/>
          <p:nvPr/>
        </p:nvSpPr>
        <p:spPr>
          <a:xfrm>
            <a:off x="2953512" y="2843784"/>
            <a:ext cx="1993392" cy="292608"/>
          </a:xfrm>
          <a:prstGeom prst="rect">
            <a:avLst/>
          </a:prstGeom>
          <a:solidFill>
            <a:srgbClr val="E8F5F7"/>
          </a:solidFill>
          <a:ln>
            <a:solidFill>
              <a:srgbClr val="D8E2EA"/>
            </a:solidFill>
          </a:ln>
        </p:spPr>
        <p:txBody>
          <a:bodyPr wrap="square" lIns="381" tIns="381" rIns="381" bIns="381" rtlCol="0" anchor="ctr"/>
          <a:lstStyle/>
          <a:p>
            <a:pPr algn="ctr" indent="0" marL="0">
              <a:buNone/>
            </a:pPr>
            <a:r>
              <a:rPr lang="en-US" sz="1220" dirty="0">
                <a:solidFill>
                  <a:srgbClr val="102A43"/>
                </a:solidFill>
              </a:rPr>
              <a:t>Prom / leavers’ rituals</a:t>
            </a:r>
            <a:endParaRPr lang="en-US" sz="1220" dirty="0"/>
          </a:p>
        </p:txBody>
      </p:sp>
      <p:sp>
        <p:nvSpPr>
          <p:cNvPr id="16" name="Text 13"/>
          <p:cNvSpPr/>
          <p:nvPr/>
        </p:nvSpPr>
        <p:spPr>
          <a:xfrm>
            <a:off x="5193792" y="2843784"/>
            <a:ext cx="1993392" cy="292608"/>
          </a:xfrm>
          <a:prstGeom prst="rect">
            <a:avLst/>
          </a:prstGeom>
          <a:solidFill>
            <a:srgbClr val="E8F5F7"/>
          </a:solidFill>
          <a:ln>
            <a:solidFill>
              <a:srgbClr val="D8E2EA"/>
            </a:solidFill>
          </a:ln>
        </p:spPr>
        <p:txBody>
          <a:bodyPr wrap="square" lIns="381" tIns="381" rIns="381" bIns="381" rtlCol="0" anchor="ctr"/>
          <a:lstStyle/>
          <a:p>
            <a:pPr algn="ctr" indent="0" marL="0">
              <a:buNone/>
            </a:pPr>
            <a:r>
              <a:rPr lang="en-US" sz="1220" dirty="0">
                <a:solidFill>
                  <a:srgbClr val="102A43"/>
                </a:solidFill>
              </a:rPr>
              <a:t>Gym / body routines</a:t>
            </a:r>
            <a:endParaRPr lang="en-US" sz="1220" dirty="0"/>
          </a:p>
        </p:txBody>
      </p:sp>
      <p:sp>
        <p:nvSpPr>
          <p:cNvPr id="17" name="Text 14"/>
          <p:cNvSpPr/>
          <p:nvPr/>
        </p:nvSpPr>
        <p:spPr>
          <a:xfrm>
            <a:off x="658368" y="3657600"/>
            <a:ext cx="2834640" cy="292608"/>
          </a:xfrm>
          <a:prstGeom prst="rect">
            <a:avLst/>
          </a:prstGeom>
          <a:noFill/>
          <a:ln/>
        </p:spPr>
        <p:txBody>
          <a:bodyPr wrap="square" lIns="0" tIns="0" rIns="0" bIns="0" rtlCol="0" anchor="ctr"/>
          <a:lstStyle/>
          <a:p>
            <a:pPr indent="0" marL="0">
              <a:buNone/>
            </a:pPr>
            <a:r>
              <a:rPr lang="en-US" sz="1800" b="1" dirty="0">
                <a:solidFill>
                  <a:srgbClr val="0B7285"/>
                </a:solidFill>
              </a:rPr>
              <a:t>Write it without naming it:</a:t>
            </a:r>
            <a:endParaRPr lang="en-US" sz="1800" dirty="0"/>
          </a:p>
        </p:txBody>
      </p:sp>
      <p:sp>
        <p:nvSpPr>
          <p:cNvPr id="18" name="Text 15"/>
          <p:cNvSpPr/>
          <p:nvPr/>
        </p:nvSpPr>
        <p:spPr>
          <a:xfrm>
            <a:off x="731520" y="4160520"/>
            <a:ext cx="5989320" cy="685800"/>
          </a:xfrm>
          <a:prstGeom prst="rect">
            <a:avLst/>
          </a:prstGeom>
          <a:solidFill>
            <a:srgbClr val="FFF5D6"/>
          </a:solidFill>
          <a:ln>
            <a:solidFill>
              <a:srgbClr val="F3D37A"/>
            </a:solidFill>
          </a:ln>
        </p:spPr>
        <p:txBody>
          <a:bodyPr wrap="square" lIns="762" tIns="762" rIns="762" bIns="762" rtlCol="0" anchor="ctr">
            <a:normAutofit/>
          </a:bodyPr>
          <a:lstStyle/>
          <a:p>
            <a:pPr indent="0" marL="0">
              <a:buNone/>
            </a:pPr>
            <a:r>
              <a:rPr lang="en-US" sz="1650" i="1" dirty="0">
                <a:solidFill>
                  <a:srgbClr val="102A43"/>
                </a:solidFill>
              </a:rPr>
              <a:t>“Before entering the learning chamber, young members consult a small glowing object. Some seem anxious if the object is silent or missing.”</a:t>
            </a:r>
            <a:endParaRPr lang="en-US" sz="1650" dirty="0"/>
          </a:p>
        </p:txBody>
      </p:sp>
      <p:sp>
        <p:nvSpPr>
          <p:cNvPr id="19" name="Text 16"/>
          <p:cNvSpPr/>
          <p:nvPr/>
        </p:nvSpPr>
        <p:spPr>
          <a:xfrm>
            <a:off x="749808" y="5175504"/>
            <a:ext cx="5897880" cy="329184"/>
          </a:xfrm>
          <a:prstGeom prst="rect">
            <a:avLst/>
          </a:prstGeom>
          <a:noFill/>
          <a:ln/>
        </p:spPr>
        <p:txBody>
          <a:bodyPr wrap="square" lIns="0" tIns="0" rIns="0" bIns="0" rtlCol="0" anchor="ctr"/>
          <a:lstStyle/>
          <a:p>
            <a:pPr indent="0" marL="0">
              <a:buNone/>
            </a:pPr>
            <a:r>
              <a:rPr lang="en-US" sz="1630" b="1" dirty="0">
                <a:solidFill>
                  <a:srgbClr val="52616B"/>
                </a:solidFill>
              </a:rPr>
              <a:t>Then decode: norms • values • socialisation • sanctions • cultural relativism</a:t>
            </a:r>
            <a:endParaRPr lang="en-US" sz="1630" dirty="0"/>
          </a:p>
        </p:txBody>
      </p:sp>
      <p:sp>
        <p:nvSpPr>
          <p:cNvPr id="20" name="Text 17"/>
          <p:cNvSpPr/>
          <p:nvPr/>
        </p:nvSpPr>
        <p:spPr>
          <a:xfrm>
            <a:off x="502920" y="6510528"/>
            <a:ext cx="5760720" cy="164592"/>
          </a:xfrm>
          <a:prstGeom prst="rect">
            <a:avLst/>
          </a:prstGeom>
          <a:noFill/>
          <a:ln/>
        </p:spPr>
        <p:txBody>
          <a:bodyPr wrap="square" lIns="0" tIns="0" rIns="0" bIns="0" rtlCol="0" anchor="ctr"/>
          <a:lstStyle/>
          <a:p>
            <a:pPr indent="0" marL="0">
              <a:buNone/>
            </a:pPr>
            <a:r>
              <a:rPr lang="en-US" sz="870" dirty="0">
                <a:solidFill>
                  <a:srgbClr val="7B8794"/>
                </a:solidFill>
              </a:rPr>
              <a:t>The Sociology Guy  |  OCR + AQA A-level Sociology</a:t>
            </a:r>
            <a:endParaRPr lang="en-US" sz="870" dirty="0"/>
          </a:p>
        </p:txBody>
      </p:sp>
      <p:sp>
        <p:nvSpPr>
          <p:cNvPr id="21" name="Text 18"/>
          <p:cNvSpPr/>
          <p:nvPr/>
        </p:nvSpPr>
        <p:spPr>
          <a:xfrm>
            <a:off x="11292840" y="6446520"/>
            <a:ext cx="384048" cy="210312"/>
          </a:xfrm>
          <a:prstGeom prst="rect">
            <a:avLst/>
          </a:prstGeom>
          <a:noFill/>
          <a:ln/>
        </p:spPr>
        <p:txBody>
          <a:bodyPr wrap="square" lIns="0" tIns="0" rIns="0" bIns="0" rtlCol="0" anchor="ctr"/>
          <a:lstStyle/>
          <a:p>
            <a:pPr algn="r" indent="0" marL="0">
              <a:buNone/>
            </a:pPr>
            <a:r>
              <a:rPr lang="en-US" sz="980" dirty="0">
                <a:solidFill>
                  <a:srgbClr val="7B8794"/>
                </a:solidFill>
              </a:rPr>
              <a:t>07</a:t>
            </a:r>
            <a:endParaRPr lang="en-US" sz="98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8F6EF"/>
        </a:solidFill>
      </p:bgPr>
    </p:bg>
    <p:spTree>
      <p:nvGrpSpPr>
        <p:cNvPr id="1" name=""/>
        <p:cNvGrpSpPr/>
        <p:nvPr/>
      </p:nvGrpSpPr>
      <p:grpSpPr>
        <a:xfrm>
          <a:off x="0" y="0"/>
          <a:ext cx="0" cy="0"/>
          <a:chOff x="0" y="0"/>
          <a:chExt cx="0" cy="0"/>
        </a:xfrm>
      </p:grpSpPr>
      <p:sp>
        <p:nvSpPr>
          <p:cNvPr id="2" name="Shape 0"/>
          <p:cNvSpPr/>
          <p:nvPr/>
        </p:nvSpPr>
        <p:spPr>
          <a:xfrm>
            <a:off x="0" y="0"/>
            <a:ext cx="12191695" cy="6858000"/>
          </a:xfrm>
          <a:prstGeom prst="rect">
            <a:avLst/>
          </a:prstGeom>
          <a:solidFill>
            <a:srgbClr val="F8F6EF"/>
          </a:solidFill>
          <a:ln w="12700">
            <a:solidFill>
              <a:srgbClr val="F8F6EF">
                <a:alpha val="0"/>
              </a:srgbClr>
            </a:solidFill>
            <a:prstDash val="solid"/>
          </a:ln>
        </p:spPr>
      </p:sp>
      <p:sp>
        <p:nvSpPr>
          <p:cNvPr id="3" name="Text 1"/>
          <p:cNvSpPr/>
          <p:nvPr/>
        </p:nvSpPr>
        <p:spPr>
          <a:xfrm>
            <a:off x="502920" y="347472"/>
            <a:ext cx="6858000" cy="502920"/>
          </a:xfrm>
          <a:prstGeom prst="rect">
            <a:avLst/>
          </a:prstGeom>
          <a:noFill/>
          <a:ln/>
        </p:spPr>
        <p:txBody>
          <a:bodyPr wrap="square" lIns="0" tIns="0" rIns="0" bIns="0" rtlCol="0" anchor="ctr"/>
          <a:lstStyle/>
          <a:p>
            <a:pPr indent="0" marL="0">
              <a:buNone/>
            </a:pPr>
            <a:r>
              <a:rPr lang="en-US" sz="3000" b="1" dirty="0">
                <a:solidFill>
                  <a:srgbClr val="102A43"/>
                </a:solidFill>
                <a:latin typeface="Aptos Display" pitchFamily="34" charset="0"/>
                <a:ea typeface="Aptos Display" pitchFamily="34" charset="-122"/>
                <a:cs typeface="Aptos Display" pitchFamily="34" charset="-120"/>
              </a:rPr>
              <a:t>Teacher guidance</a:t>
            </a:r>
            <a:endParaRPr lang="en-US" sz="3000" dirty="0"/>
          </a:p>
        </p:txBody>
      </p:sp>
      <p:sp>
        <p:nvSpPr>
          <p:cNvPr id="4" name="Text 2"/>
          <p:cNvSpPr/>
          <p:nvPr/>
        </p:nvSpPr>
        <p:spPr>
          <a:xfrm>
            <a:off x="530352" y="896112"/>
            <a:ext cx="6675120" cy="320040"/>
          </a:xfrm>
          <a:prstGeom prst="rect">
            <a:avLst/>
          </a:prstGeom>
          <a:noFill/>
          <a:ln/>
        </p:spPr>
        <p:txBody>
          <a:bodyPr wrap="square" lIns="0" tIns="0" rIns="0" bIns="0" rtlCol="0" anchor="ctr"/>
          <a:lstStyle/>
          <a:p>
            <a:pPr indent="0" marL="0">
              <a:buNone/>
            </a:pPr>
            <a:r>
              <a:rPr lang="en-US" sz="1350" dirty="0">
                <a:solidFill>
                  <a:srgbClr val="52616B"/>
                </a:solidFill>
              </a:rPr>
              <a:t>Push students from description towards explanation.</a:t>
            </a:r>
            <a:endParaRPr lang="en-US" sz="1350" dirty="0"/>
          </a:p>
        </p:txBody>
      </p:sp>
      <p:sp>
        <p:nvSpPr>
          <p:cNvPr id="5" name="Shape 3"/>
          <p:cNvSpPr/>
          <p:nvPr/>
        </p:nvSpPr>
        <p:spPr>
          <a:xfrm>
            <a:off x="530352" y="1225296"/>
            <a:ext cx="1965960" cy="0"/>
          </a:xfrm>
          <a:prstGeom prst="line">
            <a:avLst/>
          </a:prstGeom>
          <a:noFill/>
          <a:ln w="29210">
            <a:solidFill>
              <a:srgbClr val="F2C94C"/>
            </a:solidFill>
            <a:prstDash val="solid"/>
          </a:ln>
        </p:spPr>
      </p:sp>
      <p:pic>
        <p:nvPicPr>
          <p:cNvPr id="6" name="Image 0" descr="/mnt/data/crop_objects_squareish.jpg">    </p:cNvPr>
          <p:cNvPicPr>
            <a:picLocks noChangeAspect="1"/>
          </p:cNvPicPr>
          <p:nvPr/>
        </p:nvPicPr>
        <p:blipFill>
          <a:blip r:embed="rId1"/>
          <a:stretch>
            <a:fillRect/>
          </a:stretch>
        </p:blipFill>
        <p:spPr>
          <a:xfrm>
            <a:off x="658368" y="1234440"/>
            <a:ext cx="4160520" cy="3840480"/>
          </a:xfrm>
          <a:prstGeom prst="rect">
            <a:avLst/>
          </a:prstGeom>
        </p:spPr>
      </p:pic>
      <p:sp>
        <p:nvSpPr>
          <p:cNvPr id="7" name="Text 4"/>
          <p:cNvSpPr/>
          <p:nvPr/>
        </p:nvSpPr>
        <p:spPr>
          <a:xfrm>
            <a:off x="5230368" y="1353312"/>
            <a:ext cx="5303520" cy="347472"/>
          </a:xfrm>
          <a:prstGeom prst="rect">
            <a:avLst/>
          </a:prstGeom>
          <a:noFill/>
          <a:ln/>
        </p:spPr>
        <p:txBody>
          <a:bodyPr wrap="square" lIns="0" tIns="0" rIns="0" bIns="0" rtlCol="0" anchor="ctr"/>
          <a:lstStyle/>
          <a:p>
            <a:pPr indent="0" marL="0">
              <a:buNone/>
            </a:pPr>
            <a:r>
              <a:rPr lang="en-US" sz="2400" b="1" dirty="0">
                <a:solidFill>
                  <a:srgbClr val="102A43"/>
                </a:solidFill>
              </a:rPr>
              <a:t>Prompts to circulate with</a:t>
            </a:r>
            <a:endParaRPr lang="en-US" sz="2400" dirty="0"/>
          </a:p>
        </p:txBody>
      </p:sp>
      <p:sp>
        <p:nvSpPr>
          <p:cNvPr id="8" name="Text 5"/>
          <p:cNvSpPr/>
          <p:nvPr/>
        </p:nvSpPr>
        <p:spPr>
          <a:xfrm>
            <a:off x="5321808" y="1965960"/>
            <a:ext cx="1280160" cy="256032"/>
          </a:xfrm>
          <a:prstGeom prst="rect">
            <a:avLst/>
          </a:prstGeom>
          <a:noFill/>
          <a:ln/>
        </p:spPr>
        <p:txBody>
          <a:bodyPr wrap="square" lIns="0" tIns="0" rIns="0" bIns="0" rtlCol="0" anchor="ctr"/>
          <a:lstStyle/>
          <a:p>
            <a:pPr indent="0" marL="0">
              <a:buNone/>
            </a:pPr>
            <a:r>
              <a:rPr lang="en-US" sz="1630" b="1" dirty="0">
                <a:solidFill>
                  <a:srgbClr val="0B7285"/>
                </a:solidFill>
              </a:rPr>
              <a:t>Norms</a:t>
            </a:r>
            <a:endParaRPr lang="en-US" sz="1630" dirty="0"/>
          </a:p>
        </p:txBody>
      </p:sp>
      <p:sp>
        <p:nvSpPr>
          <p:cNvPr id="9" name="Text 6"/>
          <p:cNvSpPr/>
          <p:nvPr/>
        </p:nvSpPr>
        <p:spPr>
          <a:xfrm>
            <a:off x="6620256" y="1956816"/>
            <a:ext cx="4389120" cy="292608"/>
          </a:xfrm>
          <a:prstGeom prst="rect">
            <a:avLst/>
          </a:prstGeom>
          <a:noFill/>
          <a:ln/>
        </p:spPr>
        <p:txBody>
          <a:bodyPr wrap="square" lIns="0" tIns="0" rIns="0" bIns="0" rtlCol="0" anchor="ctr">
            <a:normAutofit/>
          </a:bodyPr>
          <a:lstStyle/>
          <a:p>
            <a:pPr indent="0" marL="0">
              <a:buNone/>
            </a:pPr>
            <a:r>
              <a:rPr lang="en-US" sz="1580" dirty="0">
                <a:solidFill>
                  <a:srgbClr val="102A43"/>
                </a:solidFill>
              </a:rPr>
              <a:t>What unwritten rule is being followed?</a:t>
            </a:r>
            <a:endParaRPr lang="en-US" sz="1580" dirty="0"/>
          </a:p>
        </p:txBody>
      </p:sp>
      <p:sp>
        <p:nvSpPr>
          <p:cNvPr id="10" name="Text 7"/>
          <p:cNvSpPr/>
          <p:nvPr/>
        </p:nvSpPr>
        <p:spPr>
          <a:xfrm>
            <a:off x="5321808" y="2587752"/>
            <a:ext cx="1280160" cy="256032"/>
          </a:xfrm>
          <a:prstGeom prst="rect">
            <a:avLst/>
          </a:prstGeom>
          <a:noFill/>
          <a:ln/>
        </p:spPr>
        <p:txBody>
          <a:bodyPr wrap="square" lIns="0" tIns="0" rIns="0" bIns="0" rtlCol="0" anchor="ctr"/>
          <a:lstStyle/>
          <a:p>
            <a:pPr indent="0" marL="0">
              <a:buNone/>
            </a:pPr>
            <a:r>
              <a:rPr lang="en-US" sz="1630" b="1" dirty="0">
                <a:solidFill>
                  <a:srgbClr val="E9822F"/>
                </a:solidFill>
              </a:rPr>
              <a:t>Values</a:t>
            </a:r>
            <a:endParaRPr lang="en-US" sz="1630" dirty="0"/>
          </a:p>
        </p:txBody>
      </p:sp>
      <p:sp>
        <p:nvSpPr>
          <p:cNvPr id="11" name="Text 8"/>
          <p:cNvSpPr/>
          <p:nvPr/>
        </p:nvSpPr>
        <p:spPr>
          <a:xfrm>
            <a:off x="6620256" y="2578608"/>
            <a:ext cx="4389120" cy="292608"/>
          </a:xfrm>
          <a:prstGeom prst="rect">
            <a:avLst/>
          </a:prstGeom>
          <a:noFill/>
          <a:ln/>
        </p:spPr>
        <p:txBody>
          <a:bodyPr wrap="square" lIns="0" tIns="0" rIns="0" bIns="0" rtlCol="0" anchor="ctr">
            <a:normAutofit/>
          </a:bodyPr>
          <a:lstStyle/>
          <a:p>
            <a:pPr indent="0" marL="0">
              <a:buNone/>
            </a:pPr>
            <a:r>
              <a:rPr lang="en-US" sz="1580" dirty="0">
                <a:solidFill>
                  <a:srgbClr val="102A43"/>
                </a:solidFill>
              </a:rPr>
              <a:t>What does this behaviour show the group thinks is important?</a:t>
            </a:r>
            <a:endParaRPr lang="en-US" sz="1580" dirty="0"/>
          </a:p>
        </p:txBody>
      </p:sp>
      <p:sp>
        <p:nvSpPr>
          <p:cNvPr id="12" name="Text 9"/>
          <p:cNvSpPr/>
          <p:nvPr/>
        </p:nvSpPr>
        <p:spPr>
          <a:xfrm>
            <a:off x="5321808" y="3209544"/>
            <a:ext cx="1280160" cy="256032"/>
          </a:xfrm>
          <a:prstGeom prst="rect">
            <a:avLst/>
          </a:prstGeom>
          <a:noFill/>
          <a:ln/>
        </p:spPr>
        <p:txBody>
          <a:bodyPr wrap="square" lIns="0" tIns="0" rIns="0" bIns="0" rtlCol="0" anchor="ctr"/>
          <a:lstStyle/>
          <a:p>
            <a:pPr indent="0" marL="0">
              <a:buNone/>
            </a:pPr>
            <a:r>
              <a:rPr lang="en-US" sz="1630" b="1" dirty="0">
                <a:solidFill>
                  <a:srgbClr val="0B7285"/>
                </a:solidFill>
              </a:rPr>
              <a:t>Socialisation</a:t>
            </a:r>
            <a:endParaRPr lang="en-US" sz="1630" dirty="0"/>
          </a:p>
        </p:txBody>
      </p:sp>
      <p:sp>
        <p:nvSpPr>
          <p:cNvPr id="13" name="Text 10"/>
          <p:cNvSpPr/>
          <p:nvPr/>
        </p:nvSpPr>
        <p:spPr>
          <a:xfrm>
            <a:off x="6620256" y="3200400"/>
            <a:ext cx="4389120" cy="292608"/>
          </a:xfrm>
          <a:prstGeom prst="rect">
            <a:avLst/>
          </a:prstGeom>
          <a:noFill/>
          <a:ln/>
        </p:spPr>
        <p:txBody>
          <a:bodyPr wrap="square" lIns="0" tIns="0" rIns="0" bIns="0" rtlCol="0" anchor="ctr">
            <a:normAutofit/>
          </a:bodyPr>
          <a:lstStyle/>
          <a:p>
            <a:pPr indent="0" marL="0">
              <a:buNone/>
            </a:pPr>
            <a:r>
              <a:rPr lang="en-US" sz="1580" dirty="0">
                <a:solidFill>
                  <a:srgbClr val="102A43"/>
                </a:solidFill>
              </a:rPr>
              <a:t>Who teaches this behaviour — family, school, peers, media?</a:t>
            </a:r>
            <a:endParaRPr lang="en-US" sz="1580" dirty="0"/>
          </a:p>
        </p:txBody>
      </p:sp>
      <p:sp>
        <p:nvSpPr>
          <p:cNvPr id="14" name="Text 11"/>
          <p:cNvSpPr/>
          <p:nvPr/>
        </p:nvSpPr>
        <p:spPr>
          <a:xfrm>
            <a:off x="5321808" y="3831336"/>
            <a:ext cx="1280160" cy="256032"/>
          </a:xfrm>
          <a:prstGeom prst="rect">
            <a:avLst/>
          </a:prstGeom>
          <a:noFill/>
          <a:ln/>
        </p:spPr>
        <p:txBody>
          <a:bodyPr wrap="square" lIns="0" tIns="0" rIns="0" bIns="0" rtlCol="0" anchor="ctr"/>
          <a:lstStyle/>
          <a:p>
            <a:pPr indent="0" marL="0">
              <a:buNone/>
            </a:pPr>
            <a:r>
              <a:rPr lang="en-US" sz="1630" b="1" dirty="0">
                <a:solidFill>
                  <a:srgbClr val="E9822F"/>
                </a:solidFill>
              </a:rPr>
              <a:t>Sanctions</a:t>
            </a:r>
            <a:endParaRPr lang="en-US" sz="1630" dirty="0"/>
          </a:p>
        </p:txBody>
      </p:sp>
      <p:sp>
        <p:nvSpPr>
          <p:cNvPr id="15" name="Text 12"/>
          <p:cNvSpPr/>
          <p:nvPr/>
        </p:nvSpPr>
        <p:spPr>
          <a:xfrm>
            <a:off x="6620256" y="3822192"/>
            <a:ext cx="4389120" cy="292608"/>
          </a:xfrm>
          <a:prstGeom prst="rect">
            <a:avLst/>
          </a:prstGeom>
          <a:noFill/>
          <a:ln/>
        </p:spPr>
        <p:txBody>
          <a:bodyPr wrap="square" lIns="0" tIns="0" rIns="0" bIns="0" rtlCol="0" anchor="ctr">
            <a:normAutofit/>
          </a:bodyPr>
          <a:lstStyle/>
          <a:p>
            <a:pPr indent="0" marL="0">
              <a:buNone/>
            </a:pPr>
            <a:r>
              <a:rPr lang="en-US" sz="1580" dirty="0">
                <a:solidFill>
                  <a:srgbClr val="102A43"/>
                </a:solidFill>
              </a:rPr>
              <a:t>What happens if someone refuses to join in?</a:t>
            </a:r>
            <a:endParaRPr lang="en-US" sz="1580" dirty="0"/>
          </a:p>
        </p:txBody>
      </p:sp>
      <p:sp>
        <p:nvSpPr>
          <p:cNvPr id="16" name="Text 13"/>
          <p:cNvSpPr/>
          <p:nvPr/>
        </p:nvSpPr>
        <p:spPr>
          <a:xfrm>
            <a:off x="5321808" y="4453128"/>
            <a:ext cx="1280160" cy="256032"/>
          </a:xfrm>
          <a:prstGeom prst="rect">
            <a:avLst/>
          </a:prstGeom>
          <a:noFill/>
          <a:ln/>
        </p:spPr>
        <p:txBody>
          <a:bodyPr wrap="square" lIns="0" tIns="0" rIns="0" bIns="0" rtlCol="0" anchor="ctr"/>
          <a:lstStyle/>
          <a:p>
            <a:pPr indent="0" marL="0">
              <a:buNone/>
            </a:pPr>
            <a:r>
              <a:rPr lang="en-US" sz="1630" b="1" dirty="0">
                <a:solidFill>
                  <a:srgbClr val="0B7285"/>
                </a:solidFill>
              </a:rPr>
              <a:t>Relativism</a:t>
            </a:r>
            <a:endParaRPr lang="en-US" sz="1630" dirty="0"/>
          </a:p>
        </p:txBody>
      </p:sp>
      <p:sp>
        <p:nvSpPr>
          <p:cNvPr id="17" name="Text 14"/>
          <p:cNvSpPr/>
          <p:nvPr/>
        </p:nvSpPr>
        <p:spPr>
          <a:xfrm>
            <a:off x="6620256" y="4443984"/>
            <a:ext cx="4389120" cy="292608"/>
          </a:xfrm>
          <a:prstGeom prst="rect">
            <a:avLst/>
          </a:prstGeom>
          <a:noFill/>
          <a:ln/>
        </p:spPr>
        <p:txBody>
          <a:bodyPr wrap="square" lIns="0" tIns="0" rIns="0" bIns="0" rtlCol="0" anchor="ctr">
            <a:normAutofit/>
          </a:bodyPr>
          <a:lstStyle/>
          <a:p>
            <a:pPr indent="0" marL="0">
              <a:buNone/>
            </a:pPr>
            <a:r>
              <a:rPr lang="en-US" sz="1580" dirty="0">
                <a:solidFill>
                  <a:srgbClr val="102A43"/>
                </a:solidFill>
              </a:rPr>
              <a:t>Why might an outsider misunderstand this behaviour?</a:t>
            </a:r>
            <a:endParaRPr lang="en-US" sz="1580" dirty="0"/>
          </a:p>
        </p:txBody>
      </p:sp>
      <p:sp>
        <p:nvSpPr>
          <p:cNvPr id="18" name="Text 15"/>
          <p:cNvSpPr/>
          <p:nvPr/>
        </p:nvSpPr>
        <p:spPr>
          <a:xfrm>
            <a:off x="5321808" y="5248656"/>
            <a:ext cx="5760720" cy="566928"/>
          </a:xfrm>
          <a:prstGeom prst="rect">
            <a:avLst/>
          </a:prstGeom>
          <a:solidFill>
            <a:srgbClr val="FFF5D6"/>
          </a:solidFill>
          <a:ln>
            <a:solidFill>
              <a:srgbClr val="F3D37A"/>
            </a:solidFill>
          </a:ln>
        </p:spPr>
        <p:txBody>
          <a:bodyPr wrap="square" lIns="635" tIns="635" rIns="635" bIns="635" rtlCol="0" anchor="ctr">
            <a:normAutofit/>
          </a:bodyPr>
          <a:lstStyle/>
          <a:p>
            <a:pPr indent="0" marL="0">
              <a:buNone/>
            </a:pPr>
            <a:r>
              <a:rPr lang="en-US" sz="1450" b="1" dirty="0">
                <a:solidFill>
                  <a:srgbClr val="B23A48"/>
                </a:solidFill>
              </a:rPr>
              <a:t>Differentiation
</a:t>
            </a:r>
            <a:pPr indent="0" marL="0">
              <a:buNone/>
            </a:pPr>
            <a:r>
              <a:rPr lang="en-US" sz="1450" dirty="0">
                <a:solidFill>
                  <a:srgbClr val="102A43"/>
                </a:solidFill>
              </a:rPr>
              <a:t>Support: give a ritual and sentence starter. Challenge: add a theory link such as functionalism, interactionism or feminism.</a:t>
            </a:r>
            <a:endParaRPr lang="en-US" sz="1450" dirty="0"/>
          </a:p>
        </p:txBody>
      </p:sp>
      <p:sp>
        <p:nvSpPr>
          <p:cNvPr id="19" name="Text 16"/>
          <p:cNvSpPr/>
          <p:nvPr/>
        </p:nvSpPr>
        <p:spPr>
          <a:xfrm>
            <a:off x="502920" y="6510528"/>
            <a:ext cx="5760720" cy="164592"/>
          </a:xfrm>
          <a:prstGeom prst="rect">
            <a:avLst/>
          </a:prstGeom>
          <a:noFill/>
          <a:ln/>
        </p:spPr>
        <p:txBody>
          <a:bodyPr wrap="square" lIns="0" tIns="0" rIns="0" bIns="0" rtlCol="0" anchor="ctr"/>
          <a:lstStyle/>
          <a:p>
            <a:pPr indent="0" marL="0">
              <a:buNone/>
            </a:pPr>
            <a:r>
              <a:rPr lang="en-US" sz="870" dirty="0">
                <a:solidFill>
                  <a:srgbClr val="7B8794"/>
                </a:solidFill>
              </a:rPr>
              <a:t>The Sociology Guy  |  OCR + AQA A-level Sociology</a:t>
            </a:r>
            <a:endParaRPr lang="en-US" sz="870" dirty="0"/>
          </a:p>
        </p:txBody>
      </p:sp>
      <p:sp>
        <p:nvSpPr>
          <p:cNvPr id="20" name="Text 17"/>
          <p:cNvSpPr/>
          <p:nvPr/>
        </p:nvSpPr>
        <p:spPr>
          <a:xfrm>
            <a:off x="11292840" y="6446520"/>
            <a:ext cx="384048" cy="210312"/>
          </a:xfrm>
          <a:prstGeom prst="rect">
            <a:avLst/>
          </a:prstGeom>
          <a:noFill/>
          <a:ln/>
        </p:spPr>
        <p:txBody>
          <a:bodyPr wrap="square" lIns="0" tIns="0" rIns="0" bIns="0" rtlCol="0" anchor="ctr"/>
          <a:lstStyle/>
          <a:p>
            <a:pPr algn="r" indent="0" marL="0">
              <a:buNone/>
            </a:pPr>
            <a:r>
              <a:rPr lang="en-US" sz="980" dirty="0">
                <a:solidFill>
                  <a:srgbClr val="7B8794"/>
                </a:solidFill>
              </a:rPr>
              <a:t>08</a:t>
            </a:r>
            <a:endParaRPr lang="en-US" sz="98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DF7"/>
        </a:solidFill>
      </p:bgPr>
    </p:bg>
    <p:spTree>
      <p:nvGrpSpPr>
        <p:cNvPr id="1" name=""/>
        <p:cNvGrpSpPr/>
        <p:nvPr/>
      </p:nvGrpSpPr>
      <p:grpSpPr>
        <a:xfrm>
          <a:off x="0" y="0"/>
          <a:ext cx="0" cy="0"/>
          <a:chOff x="0" y="0"/>
          <a:chExt cx="0" cy="0"/>
        </a:xfrm>
      </p:grpSpPr>
      <p:sp>
        <p:nvSpPr>
          <p:cNvPr id="2" name="Shape 0"/>
          <p:cNvSpPr/>
          <p:nvPr/>
        </p:nvSpPr>
        <p:spPr>
          <a:xfrm>
            <a:off x="0" y="0"/>
            <a:ext cx="12191695" cy="6858000"/>
          </a:xfrm>
          <a:prstGeom prst="rect">
            <a:avLst/>
          </a:prstGeom>
          <a:solidFill>
            <a:srgbClr val="FFFDF7"/>
          </a:solidFill>
          <a:ln w="12700">
            <a:solidFill>
              <a:srgbClr val="FFFDF7">
                <a:alpha val="0"/>
              </a:srgbClr>
            </a:solidFill>
            <a:prstDash val="solid"/>
          </a:ln>
        </p:spPr>
      </p:sp>
      <p:sp>
        <p:nvSpPr>
          <p:cNvPr id="3" name="Text 1"/>
          <p:cNvSpPr/>
          <p:nvPr/>
        </p:nvSpPr>
        <p:spPr>
          <a:xfrm>
            <a:off x="502920" y="347472"/>
            <a:ext cx="6858000" cy="502920"/>
          </a:xfrm>
          <a:prstGeom prst="rect">
            <a:avLst/>
          </a:prstGeom>
          <a:noFill/>
          <a:ln/>
        </p:spPr>
        <p:txBody>
          <a:bodyPr wrap="square" lIns="0" tIns="0" rIns="0" bIns="0" rtlCol="0" anchor="ctr"/>
          <a:lstStyle/>
          <a:p>
            <a:pPr indent="0" marL="0">
              <a:buNone/>
            </a:pPr>
            <a:r>
              <a:rPr lang="en-US" sz="3000" b="1" dirty="0">
                <a:solidFill>
                  <a:srgbClr val="102A43"/>
                </a:solidFill>
                <a:latin typeface="Aptos Display" pitchFamily="34" charset="0"/>
                <a:ea typeface="Aptos Display" pitchFamily="34" charset="-122"/>
                <a:cs typeface="Aptos Display" pitchFamily="34" charset="-120"/>
              </a:rPr>
              <a:t>Model answer and exam links</a:t>
            </a:r>
            <a:endParaRPr lang="en-US" sz="3000" dirty="0"/>
          </a:p>
        </p:txBody>
      </p:sp>
      <p:sp>
        <p:nvSpPr>
          <p:cNvPr id="4" name="Text 2"/>
          <p:cNvSpPr/>
          <p:nvPr/>
        </p:nvSpPr>
        <p:spPr>
          <a:xfrm>
            <a:off x="530352" y="896112"/>
            <a:ext cx="6675120" cy="320040"/>
          </a:xfrm>
          <a:prstGeom prst="rect">
            <a:avLst/>
          </a:prstGeom>
          <a:noFill/>
          <a:ln/>
        </p:spPr>
        <p:txBody>
          <a:bodyPr wrap="square" lIns="0" tIns="0" rIns="0" bIns="0" rtlCol="0" anchor="ctr"/>
          <a:lstStyle/>
          <a:p>
            <a:pPr indent="0" marL="0">
              <a:buNone/>
            </a:pPr>
            <a:r>
              <a:rPr lang="en-US" sz="1350" dirty="0">
                <a:solidFill>
                  <a:srgbClr val="52616B"/>
                </a:solidFill>
              </a:rPr>
              <a:t>A short model paragraph students can imitate for OCR or AQA questions.</a:t>
            </a:r>
            <a:endParaRPr lang="en-US" sz="1350" dirty="0"/>
          </a:p>
        </p:txBody>
      </p:sp>
      <p:sp>
        <p:nvSpPr>
          <p:cNvPr id="5" name="Shape 3"/>
          <p:cNvSpPr/>
          <p:nvPr/>
        </p:nvSpPr>
        <p:spPr>
          <a:xfrm>
            <a:off x="530352" y="1225296"/>
            <a:ext cx="1965960" cy="0"/>
          </a:xfrm>
          <a:prstGeom prst="line">
            <a:avLst/>
          </a:prstGeom>
          <a:noFill/>
          <a:ln w="29210">
            <a:solidFill>
              <a:srgbClr val="F2C94C"/>
            </a:solidFill>
            <a:prstDash val="solid"/>
          </a:ln>
        </p:spPr>
      </p:sp>
      <p:sp>
        <p:nvSpPr>
          <p:cNvPr id="6" name="Text 4"/>
          <p:cNvSpPr/>
          <p:nvPr/>
        </p:nvSpPr>
        <p:spPr>
          <a:xfrm>
            <a:off x="658368" y="1417320"/>
            <a:ext cx="2743200" cy="320040"/>
          </a:xfrm>
          <a:prstGeom prst="rect">
            <a:avLst/>
          </a:prstGeom>
          <a:noFill/>
          <a:ln/>
        </p:spPr>
        <p:txBody>
          <a:bodyPr wrap="square" lIns="0" tIns="0" rIns="0" bIns="0" rtlCol="0" anchor="ctr"/>
          <a:lstStyle/>
          <a:p>
            <a:pPr indent="0" marL="0">
              <a:buNone/>
            </a:pPr>
            <a:r>
              <a:rPr lang="en-US" sz="2200" b="1" dirty="0">
                <a:solidFill>
                  <a:srgbClr val="0B7285"/>
                </a:solidFill>
              </a:rPr>
              <a:t>Model application</a:t>
            </a:r>
            <a:endParaRPr lang="en-US" sz="2200" dirty="0"/>
          </a:p>
        </p:txBody>
      </p:sp>
      <p:sp>
        <p:nvSpPr>
          <p:cNvPr id="7" name="Text 5"/>
          <p:cNvSpPr/>
          <p:nvPr/>
        </p:nvSpPr>
        <p:spPr>
          <a:xfrm>
            <a:off x="749808" y="1901952"/>
            <a:ext cx="5532120" cy="1508760"/>
          </a:xfrm>
          <a:prstGeom prst="rect">
            <a:avLst/>
          </a:prstGeom>
          <a:solidFill>
            <a:srgbClr val="E8F5F7"/>
          </a:solidFill>
          <a:ln>
            <a:solidFill>
              <a:srgbClr val="C4E4EA"/>
            </a:solidFill>
          </a:ln>
        </p:spPr>
        <p:txBody>
          <a:bodyPr wrap="square" lIns="1016" tIns="1016" rIns="1016" bIns="1016" rtlCol="0" anchor="ctr">
            <a:normAutofit/>
          </a:bodyPr>
          <a:lstStyle/>
          <a:p>
            <a:pPr indent="0" marL="0">
              <a:buNone/>
            </a:pPr>
            <a:r>
              <a:rPr lang="en-US" sz="1720" dirty="0">
                <a:solidFill>
                  <a:srgbClr val="102A43"/>
                </a:solidFill>
              </a:rPr>
              <a:t>A classroom seating pattern can be seen as a cultural ritual because students learn where to sit, when to speak and how to show respect for the teacher. These behaviours are not natural; they are taught through school socialisation and supported by sanctions such as praise, warnings or peer judgement. Miner’s study helps us see that familiar routines can look strange when described from the outside, which is useful for understanding the relative nature of culture.</a:t>
            </a:r>
            <a:endParaRPr lang="en-US" sz="1720" dirty="0"/>
          </a:p>
        </p:txBody>
      </p:sp>
      <p:sp>
        <p:nvSpPr>
          <p:cNvPr id="8" name="Text 6"/>
          <p:cNvSpPr/>
          <p:nvPr/>
        </p:nvSpPr>
        <p:spPr>
          <a:xfrm>
            <a:off x="749808" y="3840480"/>
            <a:ext cx="2468880" cy="320040"/>
          </a:xfrm>
          <a:prstGeom prst="rect">
            <a:avLst/>
          </a:prstGeom>
          <a:noFill/>
          <a:ln/>
        </p:spPr>
        <p:txBody>
          <a:bodyPr wrap="square" lIns="0" tIns="0" rIns="0" bIns="0" rtlCol="0" anchor="ctr"/>
          <a:lstStyle/>
          <a:p>
            <a:pPr indent="0" marL="0">
              <a:buNone/>
            </a:pPr>
            <a:r>
              <a:rPr lang="en-US" sz="1900" b="1" dirty="0">
                <a:solidFill>
                  <a:srgbClr val="E9822F"/>
                </a:solidFill>
              </a:rPr>
              <a:t>OCR-style link</a:t>
            </a:r>
            <a:endParaRPr lang="en-US" sz="1900" dirty="0"/>
          </a:p>
        </p:txBody>
      </p:sp>
      <p:sp>
        <p:nvSpPr>
          <p:cNvPr id="9" name="Text 7"/>
          <p:cNvSpPr/>
          <p:nvPr/>
        </p:nvSpPr>
        <p:spPr>
          <a:xfrm>
            <a:off x="749808" y="4251960"/>
            <a:ext cx="5349240" cy="493776"/>
          </a:xfrm>
          <a:prstGeom prst="rect">
            <a:avLst/>
          </a:prstGeom>
          <a:noFill/>
          <a:ln/>
        </p:spPr>
        <p:txBody>
          <a:bodyPr wrap="square" lIns="254" tIns="254" rIns="254" bIns="254" rtlCol="0" anchor="ctr"/>
          <a:lstStyle/>
          <a:p>
            <a:pPr indent="0" marL="0">
              <a:buNone/>
            </a:pPr>
            <a:r>
              <a:rPr lang="en-US" sz="1540" dirty="0">
                <a:solidFill>
                  <a:srgbClr val="102A43"/>
                </a:solidFill>
              </a:rPr>
              <a:t>Explain how Miner’s study can help sociologists understand the relative nature of culture.</a:t>
            </a:r>
            <a:endParaRPr lang="en-US" sz="1540" dirty="0"/>
          </a:p>
        </p:txBody>
      </p:sp>
      <p:sp>
        <p:nvSpPr>
          <p:cNvPr id="10" name="Text 8"/>
          <p:cNvSpPr/>
          <p:nvPr/>
        </p:nvSpPr>
        <p:spPr>
          <a:xfrm>
            <a:off x="749808" y="5074920"/>
            <a:ext cx="2468880" cy="320040"/>
          </a:xfrm>
          <a:prstGeom prst="rect">
            <a:avLst/>
          </a:prstGeom>
          <a:noFill/>
          <a:ln/>
        </p:spPr>
        <p:txBody>
          <a:bodyPr wrap="square" lIns="0" tIns="0" rIns="0" bIns="0" rtlCol="0" anchor="ctr"/>
          <a:lstStyle/>
          <a:p>
            <a:pPr indent="0" marL="0">
              <a:buNone/>
            </a:pPr>
            <a:r>
              <a:rPr lang="en-US" sz="1900" b="1" dirty="0">
                <a:solidFill>
                  <a:srgbClr val="E9822F"/>
                </a:solidFill>
              </a:rPr>
              <a:t>AQA-style link</a:t>
            </a:r>
            <a:endParaRPr lang="en-US" sz="1900" dirty="0"/>
          </a:p>
        </p:txBody>
      </p:sp>
      <p:sp>
        <p:nvSpPr>
          <p:cNvPr id="11" name="Text 9"/>
          <p:cNvSpPr/>
          <p:nvPr/>
        </p:nvSpPr>
        <p:spPr>
          <a:xfrm>
            <a:off x="749808" y="5486400"/>
            <a:ext cx="5349240" cy="347472"/>
          </a:xfrm>
          <a:prstGeom prst="rect">
            <a:avLst/>
          </a:prstGeom>
          <a:noFill/>
          <a:ln/>
        </p:spPr>
        <p:txBody>
          <a:bodyPr wrap="square" lIns="254" tIns="254" rIns="254" bIns="254" rtlCol="0" anchor="ctr"/>
          <a:lstStyle/>
          <a:p>
            <a:pPr indent="0" marL="0">
              <a:buNone/>
            </a:pPr>
            <a:r>
              <a:rPr lang="en-US" sz="1540" dirty="0">
                <a:solidFill>
                  <a:srgbClr val="102A43"/>
                </a:solidFill>
              </a:rPr>
              <a:t>Outline and explain two ways everyday routines may be shaped by culture.</a:t>
            </a:r>
            <a:endParaRPr lang="en-US" sz="1540" dirty="0"/>
          </a:p>
        </p:txBody>
      </p:sp>
      <p:pic>
        <p:nvPicPr>
          <p:cNvPr id="12" name="Image 0" descr="/mnt/data/crop_mirror_model.jpg">    </p:cNvPr>
          <p:cNvPicPr>
            <a:picLocks noChangeAspect="1"/>
          </p:cNvPicPr>
          <p:nvPr/>
        </p:nvPicPr>
        <p:blipFill>
          <a:blip r:embed="rId1"/>
          <a:stretch>
            <a:fillRect/>
          </a:stretch>
        </p:blipFill>
        <p:spPr>
          <a:xfrm>
            <a:off x="6675120" y="1316736"/>
            <a:ext cx="4343400" cy="4526280"/>
          </a:xfrm>
          <a:prstGeom prst="rect">
            <a:avLst/>
          </a:prstGeom>
        </p:spPr>
      </p:pic>
      <p:sp>
        <p:nvSpPr>
          <p:cNvPr id="13" name="Text 10"/>
          <p:cNvSpPr/>
          <p:nvPr/>
        </p:nvSpPr>
        <p:spPr>
          <a:xfrm>
            <a:off x="502920" y="6510528"/>
            <a:ext cx="5760720" cy="164592"/>
          </a:xfrm>
          <a:prstGeom prst="rect">
            <a:avLst/>
          </a:prstGeom>
          <a:noFill/>
          <a:ln/>
        </p:spPr>
        <p:txBody>
          <a:bodyPr wrap="square" lIns="0" tIns="0" rIns="0" bIns="0" rtlCol="0" anchor="ctr"/>
          <a:lstStyle/>
          <a:p>
            <a:pPr indent="0" marL="0">
              <a:buNone/>
            </a:pPr>
            <a:r>
              <a:rPr lang="en-US" sz="870" dirty="0">
                <a:solidFill>
                  <a:srgbClr val="7B8794"/>
                </a:solidFill>
              </a:rPr>
              <a:t>The Sociology Guy  |  OCR + AQA A-level Sociology</a:t>
            </a:r>
            <a:endParaRPr lang="en-US" sz="870" dirty="0"/>
          </a:p>
        </p:txBody>
      </p:sp>
      <p:sp>
        <p:nvSpPr>
          <p:cNvPr id="14" name="Text 11"/>
          <p:cNvSpPr/>
          <p:nvPr/>
        </p:nvSpPr>
        <p:spPr>
          <a:xfrm>
            <a:off x="11292840" y="6446520"/>
            <a:ext cx="384048" cy="210312"/>
          </a:xfrm>
          <a:prstGeom prst="rect">
            <a:avLst/>
          </a:prstGeom>
          <a:noFill/>
          <a:ln/>
        </p:spPr>
        <p:txBody>
          <a:bodyPr wrap="square" lIns="0" tIns="0" rIns="0" bIns="0" rtlCol="0" anchor="ctr"/>
          <a:lstStyle/>
          <a:p>
            <a:pPr algn="r" indent="0" marL="0">
              <a:buNone/>
            </a:pPr>
            <a:r>
              <a:rPr lang="en-US" sz="980" dirty="0">
                <a:solidFill>
                  <a:srgbClr val="7B8794"/>
                </a:solidFill>
              </a:rPr>
              <a:t>09</a:t>
            </a:r>
            <a:endParaRPr lang="en-US" sz="98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ptos Display"/>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10</Slides>
  <Notes>10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10</vt:i4>
      </vt:variant>
    </vt:vector>
  </HeadingPairs>
  <TitlesOfParts>
    <vt:vector size="13"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vector>
  </TitlesOfParts>
  <Company>The Sociology Guy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Miner's Nacirema: Making the Familiar Strange</dc:title>
  <dc:subject>Miner Nacirema teaching activity for OCR and AQA A-level Sociology</dc:subject>
  <dc:creator>The Sociology Guy</dc:creator>
  <cp:lastModifiedBy>The Sociology Guy</cp:lastModifiedBy>
  <cp:revision>1</cp:revision>
  <dcterms:created xsi:type="dcterms:W3CDTF">2026-05-06T20:41:39Z</dcterms:created>
  <dcterms:modified xsi:type="dcterms:W3CDTF">2026-05-06T20:41:39Z</dcterms:modified>
</cp:coreProperties>
</file>