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2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Gini coefficient</c:v>
                </c:pt>
              </c:strCache>
            </c:strRef>
          </c:tx>
          <c:spPr>
            <a:solidFill>
              <a:srgbClr val="0E596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FYE 2023</c:v>
                </c:pt>
                <c:pt idx="1">
                  <c:v>FYE 2024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33.1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49B-4A72-9835-640EBDDCB1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Noto Sans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4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Noto Sans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Household wealth threshold</c:v>
                </c:pt>
              </c:strCache>
            </c:strRef>
          </c:tx>
          <c:spPr>
            <a:solidFill>
              <a:srgbClr val="61267C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Least wealthy 10%</c:v>
                </c:pt>
                <c:pt idx="1">
                  <c:v>Median household</c:v>
                </c:pt>
                <c:pt idx="2">
                  <c:v>Wealthiest 10%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16500</c:v>
                </c:pt>
                <c:pt idx="1">
                  <c:v>293700</c:v>
                </c:pt>
                <c:pt idx="2">
                  <c:v>1200500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1-449B-B649-5AF73903B2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125000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25000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1"/>
  <c:style val="2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Poverty rate</c:v>
                </c:pt>
              </c:strCache>
            </c:strRef>
          </c:tx>
          <c:spPr>
            <a:solidFill>
              <a:srgbClr val="0E5961"/>
            </a:solidFill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50" b="0" i="0" u="none" strike="noStrike">
                    <a:solidFill>
                      <a:srgbClr val="000000"/>
                    </a:solidFill>
                    <a:latin typeface="Arial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Full-time employees</c:v>
                </c:pt>
                <c:pt idx="1">
                  <c:v>Part-time employees</c:v>
                </c:pt>
                <c:pt idx="2">
                  <c:v>Full-time self-employed</c:v>
                </c:pt>
                <c:pt idx="3">
                  <c:v>Part-time self-employed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</c:v>
                </c:pt>
                <c:pt idx="1">
                  <c:v>22</c:v>
                </c:pt>
                <c:pt idx="2">
                  <c:v>22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C-4A4A-BBA2-C41111C5B84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094734554"/>
        <c:axId val="2094734552"/>
      </c:barChart>
      <c:catAx>
        <c:axId val="209473455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2"/>
        <c:crosses val="autoZero"/>
        <c:auto val="1"/>
        <c:lblAlgn val="ctr"/>
        <c:lblOffset val="100"/>
        <c:noMultiLvlLbl val="1"/>
      </c:catAx>
      <c:valAx>
        <c:axId val="2094734552"/>
        <c:scaling>
          <c:orientation val="minMax"/>
          <c:max val="30"/>
          <c:min val="0"/>
        </c:scaling>
        <c:delete val="0"/>
        <c:axPos val="l"/>
        <c:majorGridlines>
          <c:spPr>
            <a:ln w="12700" cap="flat">
              <a:solidFill>
                <a:srgbClr val="888888"/>
              </a:solidFill>
              <a:prstDash val="solid"/>
              <a:round/>
            </a:ln>
          </c:spPr>
        </c:maj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888888"/>
            </a:solidFill>
            <a:prstDash val="solid"/>
            <a:round/>
          </a:ln>
        </c:spPr>
        <c:txPr>
          <a:bodyPr/>
          <a:lstStyle/>
          <a:p>
            <a:pPr>
              <a:defRPr sz="800" b="0" i="0" u="none" strike="noStrike">
                <a:solidFill>
                  <a:srgbClr val="000000"/>
                </a:solidFill>
                <a:latin typeface="Arial"/>
              </a:defRPr>
            </a:pPr>
            <a:endParaRPr lang="en-US"/>
          </a:p>
        </c:txPr>
        <c:crossAx val="2094734554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plotVisOnly val="1"/>
    <c:dispBlanksAs val="span"/>
    <c:showDLblsOverMax val="1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6226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4663440" cy="6858000"/>
          </a:xfrm>
          <a:prstGeom prst="rect">
            <a:avLst/>
          </a:prstGeom>
          <a:solidFill>
            <a:srgbClr val="172A3A"/>
          </a:solidFill>
          <a:ln w="12700">
            <a:solidFill>
              <a:srgbClr val="172A3A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pic>
        <p:nvPicPr>
          <p:cNvPr id="3" name="Image 0" descr="/mnt/data/a_clean_vector_illustration_concept_scene_with_a_m.png"/>
          <p:cNvPicPr>
            <a:picLocks noChangeAspect="1"/>
          </p:cNvPicPr>
          <p:nvPr/>
        </p:nvPicPr>
        <p:blipFill>
          <a:blip r:embed="rId3"/>
          <a:srcRect l="19121" r="19121"/>
          <a:stretch/>
        </p:blipFill>
        <p:spPr>
          <a:xfrm>
            <a:off x="4663440" y="0"/>
            <a:ext cx="7525512" cy="6858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30352" y="1024128"/>
            <a:ext cx="370332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3400" b="1" dirty="0">
                <a:solidFill>
                  <a:srgbClr val="FFFFFF"/>
                </a:solidFill>
                <a:latin typeface="League Spartan"/>
              </a:rPr>
              <a:t>Social Class Inequalities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557784" y="1719072"/>
            <a:ext cx="31546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50" b="1" dirty="0">
                <a:solidFill>
                  <a:srgbClr val="B9DADD"/>
                </a:solidFill>
                <a:latin typeface="League Spartan"/>
              </a:rPr>
              <a:t>OCR A Level Sociology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557784" y="2304288"/>
            <a:ext cx="361188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700" dirty="0">
                <a:solidFill>
                  <a:srgbClr val="E6F1F3"/>
                </a:solidFill>
                <a:latin typeface="League Spartan"/>
              </a:rPr>
              <a:t>Suggested studies, core theorists and contemporary evidence for patterns, trends and explanations.</a:t>
            </a:r>
            <a:endParaRPr lang="en-US" sz="1700" dirty="0"/>
          </a:p>
        </p:txBody>
      </p:sp>
      <p:sp>
        <p:nvSpPr>
          <p:cNvPr id="7" name="Text 4"/>
          <p:cNvSpPr/>
          <p:nvPr/>
        </p:nvSpPr>
        <p:spPr>
          <a:xfrm>
            <a:off x="557784" y="5230368"/>
            <a:ext cx="36576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50" dirty="0">
                <a:solidFill>
                  <a:srgbClr val="E6F1F3"/>
                </a:solidFill>
                <a:latin typeface="League Spartan"/>
              </a:rPr>
              <a:t>Focus: income, wealth, mobility, employment security, poverty and life chances.</a:t>
            </a:r>
            <a:endParaRPr lang="en-US" sz="1150" dirty="0"/>
          </a:p>
        </p:txBody>
      </p:sp>
      <p:pic>
        <p:nvPicPr>
          <p:cNvPr id="8" name="Image 1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112" y="5907024"/>
            <a:ext cx="463184" cy="475488"/>
          </a:xfrm>
          <a:prstGeom prst="rect">
            <a:avLst/>
          </a:prstGeom>
        </p:spPr>
      </p:pic>
      <p:pic>
        <p:nvPicPr>
          <p:cNvPr id="9" name="Picture 8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Weberian explanations: market situation, status and social closure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Weber helps students explain how class shapes life chances without reducing everything to ownership.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76656" y="1389888"/>
            <a:ext cx="40233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Weber: three dimensions of inequality</a:t>
            </a:r>
            <a:endParaRPr lang="en-US" sz="1080" dirty="0"/>
          </a:p>
        </p:txBody>
      </p:sp>
      <p:sp>
        <p:nvSpPr>
          <p:cNvPr id="6" name="Shape 4"/>
          <p:cNvSpPr/>
          <p:nvPr/>
        </p:nvSpPr>
        <p:spPr>
          <a:xfrm>
            <a:off x="1188720" y="2231136"/>
            <a:ext cx="111556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7" name="Shape 5"/>
          <p:cNvSpPr/>
          <p:nvPr/>
        </p:nvSpPr>
        <p:spPr>
          <a:xfrm>
            <a:off x="3108960" y="2231136"/>
            <a:ext cx="111556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8" name="Shape 6"/>
          <p:cNvSpPr/>
          <p:nvPr/>
        </p:nvSpPr>
        <p:spPr>
          <a:xfrm>
            <a:off x="786384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9" name="Text 7"/>
          <p:cNvSpPr/>
          <p:nvPr/>
        </p:nvSpPr>
        <p:spPr>
          <a:xfrm>
            <a:off x="786384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C</a:t>
            </a:r>
            <a:endParaRPr lang="en-US" sz="1300" dirty="0"/>
          </a:p>
        </p:txBody>
      </p:sp>
      <p:sp>
        <p:nvSpPr>
          <p:cNvPr id="10" name="Text 8"/>
          <p:cNvSpPr/>
          <p:nvPr/>
        </p:nvSpPr>
        <p:spPr>
          <a:xfrm>
            <a:off x="512064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Class: market situation</a:t>
            </a:r>
            <a:endParaRPr lang="en-US" sz="700" dirty="0"/>
          </a:p>
        </p:txBody>
      </p:sp>
      <p:sp>
        <p:nvSpPr>
          <p:cNvPr id="11" name="Shape 9"/>
          <p:cNvSpPr/>
          <p:nvPr/>
        </p:nvSpPr>
        <p:spPr>
          <a:xfrm>
            <a:off x="2706624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2" name="Text 10"/>
          <p:cNvSpPr/>
          <p:nvPr/>
        </p:nvSpPr>
        <p:spPr>
          <a:xfrm>
            <a:off x="2706624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S</a:t>
            </a:r>
            <a:endParaRPr lang="en-US" sz="1300" dirty="0"/>
          </a:p>
        </p:txBody>
      </p:sp>
      <p:sp>
        <p:nvSpPr>
          <p:cNvPr id="13" name="Text 11"/>
          <p:cNvSpPr/>
          <p:nvPr/>
        </p:nvSpPr>
        <p:spPr>
          <a:xfrm>
            <a:off x="2432304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Status: prestige and lifestyle</a:t>
            </a:r>
            <a:endParaRPr lang="en-US" sz="700" dirty="0"/>
          </a:p>
        </p:txBody>
      </p:sp>
      <p:sp>
        <p:nvSpPr>
          <p:cNvPr id="14" name="Shape 12"/>
          <p:cNvSpPr/>
          <p:nvPr/>
        </p:nvSpPr>
        <p:spPr>
          <a:xfrm>
            <a:off x="4626864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Text 13"/>
          <p:cNvSpPr/>
          <p:nvPr/>
        </p:nvSpPr>
        <p:spPr>
          <a:xfrm>
            <a:off x="4626864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P</a:t>
            </a:r>
            <a:endParaRPr lang="en-US" sz="1300" dirty="0"/>
          </a:p>
        </p:txBody>
      </p:sp>
      <p:sp>
        <p:nvSpPr>
          <p:cNvPr id="16" name="Text 14"/>
          <p:cNvSpPr/>
          <p:nvPr/>
        </p:nvSpPr>
        <p:spPr>
          <a:xfrm>
            <a:off x="4352544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Power: influence over decisions</a:t>
            </a:r>
            <a:endParaRPr lang="en-US" sz="700" dirty="0"/>
          </a:p>
        </p:txBody>
      </p:sp>
      <p:sp>
        <p:nvSpPr>
          <p:cNvPr id="17" name="Text 15"/>
          <p:cNvSpPr/>
          <p:nvPr/>
        </p:nvSpPr>
        <p:spPr>
          <a:xfrm>
            <a:off x="5897880" y="1389888"/>
            <a:ext cx="27432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Parkin: social closure</a:t>
            </a:r>
            <a:endParaRPr lang="en-US" sz="1080" dirty="0"/>
          </a:p>
        </p:txBody>
      </p:sp>
      <p:sp>
        <p:nvSpPr>
          <p:cNvPr id="18" name="Text 16"/>
          <p:cNvSpPr/>
          <p:nvPr/>
        </p:nvSpPr>
        <p:spPr>
          <a:xfrm>
            <a:off x="5897880" y="1764792"/>
            <a:ext cx="4389120" cy="11430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4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Groups protect advantages through exclusion, credentialism, professional barriers and networks. Social closure helps explain elite careers and limited access.</a:t>
            </a:r>
            <a:endParaRPr lang="en-US" sz="1240" dirty="0"/>
          </a:p>
        </p:txBody>
      </p:sp>
      <p:sp>
        <p:nvSpPr>
          <p:cNvPr id="19" name="Shape 17"/>
          <p:cNvSpPr/>
          <p:nvPr/>
        </p:nvSpPr>
        <p:spPr>
          <a:xfrm>
            <a:off x="5897880" y="3236976"/>
            <a:ext cx="1874520" cy="932688"/>
          </a:xfrm>
          <a:prstGeom prst="roundRect">
            <a:avLst>
              <a:gd name="adj" fmla="val 7843"/>
            </a:avLst>
          </a:prstGeom>
          <a:solidFill>
            <a:srgbClr val="F2EA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0" name="Text 18"/>
          <p:cNvSpPr/>
          <p:nvPr/>
        </p:nvSpPr>
        <p:spPr>
          <a:xfrm>
            <a:off x="6007608" y="3346704"/>
            <a:ext cx="1655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61267C"/>
                </a:solidFill>
                <a:latin typeface="League Spartan"/>
              </a:rPr>
              <a:t>Status</a:t>
            </a:r>
            <a:endParaRPr lang="en-US" sz="2000" dirty="0"/>
          </a:p>
        </p:txBody>
      </p:sp>
      <p:sp>
        <p:nvSpPr>
          <p:cNvPr id="21" name="Text 19"/>
          <p:cNvSpPr/>
          <p:nvPr/>
        </p:nvSpPr>
        <p:spPr>
          <a:xfrm>
            <a:off x="6007608" y="3749040"/>
            <a:ext cx="1655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Qualifications, accents, tastes, institutions and reputation can affect opportunities.</a:t>
            </a:r>
            <a:endParaRPr lang="en-US" sz="760" dirty="0"/>
          </a:p>
        </p:txBody>
      </p:sp>
      <p:sp>
        <p:nvSpPr>
          <p:cNvPr id="22" name="Shape 20"/>
          <p:cNvSpPr/>
          <p:nvPr/>
        </p:nvSpPr>
        <p:spPr>
          <a:xfrm>
            <a:off x="8046720" y="3236976"/>
            <a:ext cx="1874520" cy="932688"/>
          </a:xfrm>
          <a:prstGeom prst="roundRect">
            <a:avLst>
              <a:gd name="adj" fmla="val 7843"/>
            </a:avLst>
          </a:prstGeom>
          <a:solidFill>
            <a:srgbClr val="EEF8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3" name="Text 21"/>
          <p:cNvSpPr/>
          <p:nvPr/>
        </p:nvSpPr>
        <p:spPr>
          <a:xfrm>
            <a:off x="8156448" y="3346704"/>
            <a:ext cx="16550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0E5961"/>
                </a:solidFill>
                <a:latin typeface="League Spartan"/>
              </a:rPr>
              <a:t>Power</a:t>
            </a:r>
            <a:endParaRPr lang="en-US" sz="2000" dirty="0"/>
          </a:p>
        </p:txBody>
      </p:sp>
      <p:sp>
        <p:nvSpPr>
          <p:cNvPr id="24" name="Text 22"/>
          <p:cNvSpPr/>
          <p:nvPr/>
        </p:nvSpPr>
        <p:spPr>
          <a:xfrm>
            <a:off x="8156448" y="3749040"/>
            <a:ext cx="16550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Professional networks, employer gatekeeping and access to decision-makers.</a:t>
            </a:r>
            <a:endParaRPr lang="en-US" sz="760" dirty="0"/>
          </a:p>
        </p:txBody>
      </p:sp>
      <p:sp>
        <p:nvSpPr>
          <p:cNvPr id="25" name="Shape 23"/>
          <p:cNvSpPr/>
          <p:nvPr/>
        </p:nvSpPr>
        <p:spPr>
          <a:xfrm>
            <a:off x="1097280" y="5166360"/>
            <a:ext cx="73152" cy="566928"/>
          </a:xfrm>
          <a:prstGeom prst="rect">
            <a:avLst/>
          </a:prstGeom>
          <a:solidFill>
            <a:srgbClr val="0E5961"/>
          </a:solidFill>
          <a:ln w="1270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6" name="Text 24"/>
          <p:cNvSpPr/>
          <p:nvPr/>
        </p:nvSpPr>
        <p:spPr>
          <a:xfrm>
            <a:off x="1261872" y="5202936"/>
            <a:ext cx="9418320" cy="493776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Best use: explaining why people with similar incomes may have different life chances because of status, networks or credentials.</a:t>
            </a:r>
            <a:endParaRPr lang="en-US" sz="1300" dirty="0"/>
          </a:p>
        </p:txBody>
      </p:sp>
      <p:sp>
        <p:nvSpPr>
          <p:cNvPr id="27" name="Shape 25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8" name="Text 26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Weber; Parkin (1979).</a:t>
            </a:r>
            <a:endParaRPr lang="en-US" sz="660" dirty="0"/>
          </a:p>
        </p:txBody>
      </p:sp>
      <p:pic>
        <p:nvPicPr>
          <p:cNvPr id="29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30" name="Text 27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10</a:t>
            </a:r>
            <a:endParaRPr lang="en-US" sz="630" dirty="0"/>
          </a:p>
        </p:txBody>
      </p:sp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Competing explanations: functionalist, New Right and postmodern challenges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These are useful for evaluation and contrast against Marxist and Weberian arguments.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Shape 3"/>
          <p:cNvSpPr/>
          <p:nvPr/>
        </p:nvSpPr>
        <p:spPr>
          <a:xfrm>
            <a:off x="685800" y="1417320"/>
            <a:ext cx="3383280" cy="1691640"/>
          </a:xfrm>
          <a:prstGeom prst="roundRect">
            <a:avLst>
              <a:gd name="adj" fmla="val 4324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6" name="Text 4"/>
          <p:cNvSpPr/>
          <p:nvPr/>
        </p:nvSpPr>
        <p:spPr>
          <a:xfrm>
            <a:off x="832104" y="152704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0E5961"/>
                </a:solidFill>
                <a:latin typeface="League Spartan"/>
              </a:rPr>
              <a:t>Davis &amp; Moore</a:t>
            </a:r>
            <a:endParaRPr lang="en-US" sz="1130" dirty="0"/>
          </a:p>
        </p:txBody>
      </p:sp>
      <p:sp>
        <p:nvSpPr>
          <p:cNvPr id="7" name="Text 5"/>
          <p:cNvSpPr/>
          <p:nvPr/>
        </p:nvSpPr>
        <p:spPr>
          <a:xfrm>
            <a:off x="832104" y="1892808"/>
            <a:ext cx="3090672" cy="11064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Functionalist: inequality is necessary because high rewards motivate people to train for important roles. Evaluate using inherited advantage and closure.</a:t>
            </a:r>
            <a:endParaRPr lang="en-US" sz="920" dirty="0"/>
          </a:p>
        </p:txBody>
      </p:sp>
      <p:sp>
        <p:nvSpPr>
          <p:cNvPr id="8" name="Shape 6"/>
          <p:cNvSpPr/>
          <p:nvPr/>
        </p:nvSpPr>
        <p:spPr>
          <a:xfrm>
            <a:off x="4407408" y="1417320"/>
            <a:ext cx="3383280" cy="1691640"/>
          </a:xfrm>
          <a:prstGeom prst="roundRect">
            <a:avLst>
              <a:gd name="adj" fmla="val 4324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9" name="Text 7"/>
          <p:cNvSpPr/>
          <p:nvPr/>
        </p:nvSpPr>
        <p:spPr>
          <a:xfrm>
            <a:off x="4553712" y="152704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0E5961"/>
                </a:solidFill>
                <a:latin typeface="League Spartan"/>
              </a:rPr>
              <a:t>Saunders</a:t>
            </a:r>
            <a:endParaRPr lang="en-US" sz="1130" dirty="0"/>
          </a:p>
        </p:txBody>
      </p:sp>
      <p:sp>
        <p:nvSpPr>
          <p:cNvPr id="10" name="Text 8"/>
          <p:cNvSpPr/>
          <p:nvPr/>
        </p:nvSpPr>
        <p:spPr>
          <a:xfrm>
            <a:off x="4553712" y="1892808"/>
            <a:ext cx="3090672" cy="11064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New Right: class inequalities may reflect differences in ability, effort and equality of opportunity. Evaluate with Sutton Trust and wealth data.</a:t>
            </a:r>
            <a:endParaRPr lang="en-US" sz="920" dirty="0"/>
          </a:p>
        </p:txBody>
      </p:sp>
      <p:sp>
        <p:nvSpPr>
          <p:cNvPr id="11" name="Shape 9"/>
          <p:cNvSpPr/>
          <p:nvPr/>
        </p:nvSpPr>
        <p:spPr>
          <a:xfrm>
            <a:off x="8119872" y="1417320"/>
            <a:ext cx="3383280" cy="1691640"/>
          </a:xfrm>
          <a:prstGeom prst="roundRect">
            <a:avLst>
              <a:gd name="adj" fmla="val 4324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2" name="Text 10"/>
          <p:cNvSpPr/>
          <p:nvPr/>
        </p:nvSpPr>
        <p:spPr>
          <a:xfrm>
            <a:off x="8266176" y="152704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0E5961"/>
                </a:solidFill>
                <a:latin typeface="League Spartan"/>
              </a:rPr>
              <a:t>Murray</a:t>
            </a:r>
            <a:endParaRPr lang="en-US" sz="1130" dirty="0"/>
          </a:p>
        </p:txBody>
      </p:sp>
      <p:sp>
        <p:nvSpPr>
          <p:cNvPr id="13" name="Text 11"/>
          <p:cNvSpPr/>
          <p:nvPr/>
        </p:nvSpPr>
        <p:spPr>
          <a:xfrm>
            <a:off x="8266176" y="1892808"/>
            <a:ext cx="3090672" cy="11064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New Right: underclass argument focuses on welfare dependency and behaviour. Evaluate by using JRF evidence on in-work poverty.</a:t>
            </a:r>
            <a:endParaRPr lang="en-US" sz="920" dirty="0"/>
          </a:p>
        </p:txBody>
      </p:sp>
      <p:sp>
        <p:nvSpPr>
          <p:cNvPr id="14" name="Shape 12"/>
          <p:cNvSpPr/>
          <p:nvPr/>
        </p:nvSpPr>
        <p:spPr>
          <a:xfrm>
            <a:off x="2560320" y="3703320"/>
            <a:ext cx="3383280" cy="1691640"/>
          </a:xfrm>
          <a:prstGeom prst="roundRect">
            <a:avLst>
              <a:gd name="adj" fmla="val 4324"/>
            </a:avLst>
          </a:prstGeom>
          <a:solidFill>
            <a:srgbClr val="F2EAF8"/>
          </a:solidFill>
          <a:ln w="12700">
            <a:solidFill>
              <a:srgbClr val="E2D1ED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Text 13"/>
          <p:cNvSpPr/>
          <p:nvPr/>
        </p:nvSpPr>
        <p:spPr>
          <a:xfrm>
            <a:off x="2706624" y="381304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61267C"/>
                </a:solidFill>
                <a:latin typeface="League Spartan"/>
              </a:rPr>
              <a:t>Pakulski &amp; Waters</a:t>
            </a:r>
            <a:endParaRPr lang="en-US" sz="1130" dirty="0"/>
          </a:p>
        </p:txBody>
      </p:sp>
      <p:sp>
        <p:nvSpPr>
          <p:cNvPr id="16" name="Text 14"/>
          <p:cNvSpPr/>
          <p:nvPr/>
        </p:nvSpPr>
        <p:spPr>
          <a:xfrm>
            <a:off x="2706624" y="4178808"/>
            <a:ext cx="3090672" cy="11064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Postmodern: class may be less central to identity and lifestyle. Evaluate with evidence that income, wealth and work still shape life chances.</a:t>
            </a:r>
            <a:endParaRPr lang="en-US" sz="920" dirty="0"/>
          </a:p>
        </p:txBody>
      </p:sp>
      <p:sp>
        <p:nvSpPr>
          <p:cNvPr id="17" name="Shape 15"/>
          <p:cNvSpPr/>
          <p:nvPr/>
        </p:nvSpPr>
        <p:spPr>
          <a:xfrm>
            <a:off x="6355080" y="3703320"/>
            <a:ext cx="3383280" cy="1691640"/>
          </a:xfrm>
          <a:prstGeom prst="roundRect">
            <a:avLst>
              <a:gd name="adj" fmla="val 4324"/>
            </a:avLst>
          </a:prstGeom>
          <a:solidFill>
            <a:srgbClr val="EEF8F8"/>
          </a:solidFill>
          <a:ln w="12700">
            <a:solidFill>
              <a:srgbClr val="BBDCDD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8" name="Text 16"/>
          <p:cNvSpPr/>
          <p:nvPr/>
        </p:nvSpPr>
        <p:spPr>
          <a:xfrm>
            <a:off x="6501384" y="3813048"/>
            <a:ext cx="309067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61267C"/>
                </a:solidFill>
                <a:latin typeface="League Spartan"/>
              </a:rPr>
              <a:t>How to evaluate</a:t>
            </a:r>
            <a:endParaRPr lang="en-US" sz="1130" dirty="0"/>
          </a:p>
        </p:txBody>
      </p:sp>
      <p:sp>
        <p:nvSpPr>
          <p:cNvPr id="19" name="Text 17"/>
          <p:cNvSpPr/>
          <p:nvPr/>
        </p:nvSpPr>
        <p:spPr>
          <a:xfrm>
            <a:off x="6501384" y="4178808"/>
            <a:ext cx="3090672" cy="110642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Ask: does the theory explain evidence of wealth gaps, inherited advantage, employment insecurity and poverty? Does it ignore agency?</a:t>
            </a:r>
            <a:endParaRPr lang="en-US" sz="920" dirty="0"/>
          </a:p>
        </p:txBody>
      </p:sp>
      <p:sp>
        <p:nvSpPr>
          <p:cNvPr id="20" name="Shape 18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1" name="Text 19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Davis &amp; Moore (1945), Saunders (1990), Murray (1984), Pakulski &amp; Waters (1996).</a:t>
            </a:r>
            <a:endParaRPr lang="en-US" sz="660" dirty="0"/>
          </a:p>
        </p:txBody>
      </p:sp>
      <p:pic>
        <p:nvPicPr>
          <p:cNvPr id="22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11</a:t>
            </a:r>
            <a:endParaRPr lang="en-US" sz="630" dirty="0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Evidence bank: matching studies to exam points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Use this slide as a revision tool: move from point → study → contemporary evidence → life chance.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Shape 3"/>
          <p:cNvSpPr/>
          <p:nvPr/>
        </p:nvSpPr>
        <p:spPr>
          <a:xfrm>
            <a:off x="566928" y="1353312"/>
            <a:ext cx="3063240" cy="475488"/>
          </a:xfrm>
          <a:prstGeom prst="rect">
            <a:avLst/>
          </a:prstGeom>
          <a:solidFill>
            <a:srgbClr val="61267C"/>
          </a:solidFill>
          <a:ln w="6350">
            <a:solidFill>
              <a:srgbClr val="FFFFFF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6" name="Text 4"/>
          <p:cNvSpPr/>
          <p:nvPr/>
        </p:nvSpPr>
        <p:spPr>
          <a:xfrm>
            <a:off x="640080" y="1508760"/>
            <a:ext cx="291693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820" b="1" dirty="0">
                <a:solidFill>
                  <a:srgbClr val="FFFFFF"/>
                </a:solidFill>
                <a:latin typeface="League Spartan"/>
              </a:rPr>
              <a:t>Point</a:t>
            </a:r>
            <a:endParaRPr lang="en-US" sz="820" dirty="0"/>
          </a:p>
        </p:txBody>
      </p:sp>
      <p:sp>
        <p:nvSpPr>
          <p:cNvPr id="7" name="Shape 5"/>
          <p:cNvSpPr/>
          <p:nvPr/>
        </p:nvSpPr>
        <p:spPr>
          <a:xfrm>
            <a:off x="3630168" y="1353312"/>
            <a:ext cx="2423160" cy="475488"/>
          </a:xfrm>
          <a:prstGeom prst="rect">
            <a:avLst/>
          </a:prstGeom>
          <a:solidFill>
            <a:srgbClr val="61267C"/>
          </a:solidFill>
          <a:ln w="6350">
            <a:solidFill>
              <a:srgbClr val="FFFFFF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8" name="Text 6"/>
          <p:cNvSpPr/>
          <p:nvPr/>
        </p:nvSpPr>
        <p:spPr>
          <a:xfrm>
            <a:off x="3703320" y="1508760"/>
            <a:ext cx="227685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820" b="1" dirty="0">
                <a:solidFill>
                  <a:srgbClr val="FFFFFF"/>
                </a:solidFill>
                <a:latin typeface="League Spartan"/>
              </a:rPr>
              <a:t>OCR study/theory</a:t>
            </a:r>
            <a:endParaRPr lang="en-US" sz="820" dirty="0"/>
          </a:p>
        </p:txBody>
      </p:sp>
      <p:sp>
        <p:nvSpPr>
          <p:cNvPr id="9" name="Shape 7"/>
          <p:cNvSpPr/>
          <p:nvPr/>
        </p:nvSpPr>
        <p:spPr>
          <a:xfrm>
            <a:off x="6053328" y="1353312"/>
            <a:ext cx="2423160" cy="475488"/>
          </a:xfrm>
          <a:prstGeom prst="rect">
            <a:avLst/>
          </a:prstGeom>
          <a:solidFill>
            <a:srgbClr val="61267C"/>
          </a:solidFill>
          <a:ln w="6350">
            <a:solidFill>
              <a:srgbClr val="FFFFFF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0" name="Text 8"/>
          <p:cNvSpPr/>
          <p:nvPr/>
        </p:nvSpPr>
        <p:spPr>
          <a:xfrm>
            <a:off x="6126480" y="1508760"/>
            <a:ext cx="227685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820" b="1" dirty="0">
                <a:solidFill>
                  <a:srgbClr val="FFFFFF"/>
                </a:solidFill>
                <a:latin typeface="League Spartan"/>
              </a:rPr>
              <a:t>Contemporary source</a:t>
            </a:r>
            <a:endParaRPr lang="en-US" sz="820" dirty="0"/>
          </a:p>
        </p:txBody>
      </p:sp>
      <p:sp>
        <p:nvSpPr>
          <p:cNvPr id="11" name="Shape 9"/>
          <p:cNvSpPr/>
          <p:nvPr/>
        </p:nvSpPr>
        <p:spPr>
          <a:xfrm>
            <a:off x="8476488" y="1353312"/>
            <a:ext cx="2971800" cy="475488"/>
          </a:xfrm>
          <a:prstGeom prst="rect">
            <a:avLst/>
          </a:prstGeom>
          <a:solidFill>
            <a:srgbClr val="61267C"/>
          </a:solidFill>
          <a:ln w="6350">
            <a:solidFill>
              <a:srgbClr val="FFFFFF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2" name="Text 10"/>
          <p:cNvSpPr/>
          <p:nvPr/>
        </p:nvSpPr>
        <p:spPr>
          <a:xfrm>
            <a:off x="8549640" y="1508760"/>
            <a:ext cx="2825496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820" b="1" dirty="0">
                <a:solidFill>
                  <a:srgbClr val="FFFFFF"/>
                </a:solidFill>
                <a:latin typeface="League Spartan"/>
              </a:rPr>
              <a:t>Life-chance link</a:t>
            </a:r>
            <a:endParaRPr lang="en-US" sz="820" dirty="0"/>
          </a:p>
        </p:txBody>
      </p:sp>
      <p:sp>
        <p:nvSpPr>
          <p:cNvPr id="13" name="Shape 11"/>
          <p:cNvSpPr/>
          <p:nvPr/>
        </p:nvSpPr>
        <p:spPr>
          <a:xfrm>
            <a:off x="566928" y="1828800"/>
            <a:ext cx="3063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4" name="Text 12"/>
          <p:cNvSpPr/>
          <p:nvPr/>
        </p:nvSpPr>
        <p:spPr>
          <a:xfrm>
            <a:off x="640080" y="1929384"/>
            <a:ext cx="29169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Income and wealth are unequal</a:t>
            </a:r>
            <a:endParaRPr lang="en-US" sz="770" dirty="0"/>
          </a:p>
        </p:txBody>
      </p:sp>
      <p:sp>
        <p:nvSpPr>
          <p:cNvPr id="15" name="Shape 13"/>
          <p:cNvSpPr/>
          <p:nvPr/>
        </p:nvSpPr>
        <p:spPr>
          <a:xfrm>
            <a:off x="3630168" y="1828800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6" name="Text 14"/>
          <p:cNvSpPr/>
          <p:nvPr/>
        </p:nvSpPr>
        <p:spPr>
          <a:xfrm>
            <a:off x="3703320" y="1929384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Rowlingson &amp; Mullineux</a:t>
            </a:r>
            <a:endParaRPr lang="en-US" sz="770" dirty="0"/>
          </a:p>
        </p:txBody>
      </p:sp>
      <p:sp>
        <p:nvSpPr>
          <p:cNvPr id="17" name="Shape 15"/>
          <p:cNvSpPr/>
          <p:nvPr/>
        </p:nvSpPr>
        <p:spPr>
          <a:xfrm>
            <a:off x="6053328" y="1828800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8" name="Text 16"/>
          <p:cNvSpPr/>
          <p:nvPr/>
        </p:nvSpPr>
        <p:spPr>
          <a:xfrm>
            <a:off x="6126480" y="1929384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ONS / Equality Trust</a:t>
            </a:r>
            <a:endParaRPr lang="en-US" sz="770" dirty="0"/>
          </a:p>
        </p:txBody>
      </p:sp>
      <p:sp>
        <p:nvSpPr>
          <p:cNvPr id="19" name="Shape 17"/>
          <p:cNvSpPr/>
          <p:nvPr/>
        </p:nvSpPr>
        <p:spPr>
          <a:xfrm>
            <a:off x="8476488" y="1828800"/>
            <a:ext cx="297180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0" name="Text 18"/>
          <p:cNvSpPr/>
          <p:nvPr/>
        </p:nvSpPr>
        <p:spPr>
          <a:xfrm>
            <a:off x="8549640" y="1929384"/>
            <a:ext cx="28254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Security, housing and debt</a:t>
            </a:r>
            <a:endParaRPr lang="en-US" sz="770" dirty="0"/>
          </a:p>
        </p:txBody>
      </p:sp>
      <p:sp>
        <p:nvSpPr>
          <p:cNvPr id="21" name="Shape 19"/>
          <p:cNvSpPr/>
          <p:nvPr/>
        </p:nvSpPr>
        <p:spPr>
          <a:xfrm>
            <a:off x="566928" y="2487168"/>
            <a:ext cx="306324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2" name="Text 20"/>
          <p:cNvSpPr/>
          <p:nvPr/>
        </p:nvSpPr>
        <p:spPr>
          <a:xfrm>
            <a:off x="640080" y="2587752"/>
            <a:ext cx="29169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Wealth reproduces advantage</a:t>
            </a:r>
            <a:endParaRPr lang="en-US" sz="770" dirty="0"/>
          </a:p>
        </p:txBody>
      </p:sp>
      <p:sp>
        <p:nvSpPr>
          <p:cNvPr id="23" name="Shape 21"/>
          <p:cNvSpPr/>
          <p:nvPr/>
        </p:nvSpPr>
        <p:spPr>
          <a:xfrm>
            <a:off x="3630168" y="2487168"/>
            <a:ext cx="242316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4" name="Text 22"/>
          <p:cNvSpPr/>
          <p:nvPr/>
        </p:nvSpPr>
        <p:spPr>
          <a:xfrm>
            <a:off x="3703320" y="2587752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Atkinson</a:t>
            </a:r>
            <a:endParaRPr lang="en-US" sz="770" dirty="0"/>
          </a:p>
        </p:txBody>
      </p:sp>
      <p:sp>
        <p:nvSpPr>
          <p:cNvPr id="25" name="Shape 23"/>
          <p:cNvSpPr/>
          <p:nvPr/>
        </p:nvSpPr>
        <p:spPr>
          <a:xfrm>
            <a:off x="6053328" y="2487168"/>
            <a:ext cx="242316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6" name="Text 24"/>
          <p:cNvSpPr/>
          <p:nvPr/>
        </p:nvSpPr>
        <p:spPr>
          <a:xfrm>
            <a:off x="6126480" y="2587752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ONS wealth data</a:t>
            </a:r>
            <a:endParaRPr lang="en-US" sz="770" dirty="0"/>
          </a:p>
        </p:txBody>
      </p:sp>
      <p:sp>
        <p:nvSpPr>
          <p:cNvPr id="27" name="Shape 25"/>
          <p:cNvSpPr/>
          <p:nvPr/>
        </p:nvSpPr>
        <p:spPr>
          <a:xfrm>
            <a:off x="8476488" y="2487168"/>
            <a:ext cx="297180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8" name="Text 26"/>
          <p:cNvSpPr/>
          <p:nvPr/>
        </p:nvSpPr>
        <p:spPr>
          <a:xfrm>
            <a:off x="8549640" y="2587752"/>
            <a:ext cx="28254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Deposits, unpaid internships and safety nets</a:t>
            </a:r>
            <a:endParaRPr lang="en-US" sz="770" dirty="0"/>
          </a:p>
        </p:txBody>
      </p:sp>
      <p:sp>
        <p:nvSpPr>
          <p:cNvPr id="29" name="Shape 27"/>
          <p:cNvSpPr/>
          <p:nvPr/>
        </p:nvSpPr>
        <p:spPr>
          <a:xfrm>
            <a:off x="566928" y="3145536"/>
            <a:ext cx="3063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0" name="Text 28"/>
          <p:cNvSpPr/>
          <p:nvPr/>
        </p:nvSpPr>
        <p:spPr>
          <a:xfrm>
            <a:off x="640080" y="3246120"/>
            <a:ext cx="29169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Class affects mobility</a:t>
            </a:r>
            <a:endParaRPr lang="en-US" sz="770" dirty="0"/>
          </a:p>
        </p:txBody>
      </p:sp>
      <p:sp>
        <p:nvSpPr>
          <p:cNvPr id="31" name="Shape 29"/>
          <p:cNvSpPr/>
          <p:nvPr/>
        </p:nvSpPr>
        <p:spPr>
          <a:xfrm>
            <a:off x="3630168" y="3145536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2" name="Text 30"/>
          <p:cNvSpPr/>
          <p:nvPr/>
        </p:nvSpPr>
        <p:spPr>
          <a:xfrm>
            <a:off x="3703320" y="3246120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Roberts / Goldthorpe</a:t>
            </a:r>
            <a:endParaRPr lang="en-US" sz="770" dirty="0"/>
          </a:p>
        </p:txBody>
      </p:sp>
      <p:sp>
        <p:nvSpPr>
          <p:cNvPr id="33" name="Shape 31"/>
          <p:cNvSpPr/>
          <p:nvPr/>
        </p:nvSpPr>
        <p:spPr>
          <a:xfrm>
            <a:off x="6053328" y="3145536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4" name="Text 32"/>
          <p:cNvSpPr/>
          <p:nvPr/>
        </p:nvSpPr>
        <p:spPr>
          <a:xfrm>
            <a:off x="6126480" y="3246120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Sutton Trust</a:t>
            </a:r>
            <a:endParaRPr lang="en-US" sz="770" dirty="0"/>
          </a:p>
        </p:txBody>
      </p:sp>
      <p:sp>
        <p:nvSpPr>
          <p:cNvPr id="35" name="Shape 33"/>
          <p:cNvSpPr/>
          <p:nvPr/>
        </p:nvSpPr>
        <p:spPr>
          <a:xfrm>
            <a:off x="8476488" y="3145536"/>
            <a:ext cx="297180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6" name="Text 34"/>
          <p:cNvSpPr/>
          <p:nvPr/>
        </p:nvSpPr>
        <p:spPr>
          <a:xfrm>
            <a:off x="8549640" y="3246120"/>
            <a:ext cx="28254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Education and elite employment</a:t>
            </a:r>
            <a:endParaRPr lang="en-US" sz="770" dirty="0"/>
          </a:p>
        </p:txBody>
      </p:sp>
      <p:sp>
        <p:nvSpPr>
          <p:cNvPr id="37" name="Shape 35"/>
          <p:cNvSpPr/>
          <p:nvPr/>
        </p:nvSpPr>
        <p:spPr>
          <a:xfrm>
            <a:off x="566928" y="3803904"/>
            <a:ext cx="306324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8" name="Text 36"/>
          <p:cNvSpPr/>
          <p:nvPr/>
        </p:nvSpPr>
        <p:spPr>
          <a:xfrm>
            <a:off x="640080" y="3904488"/>
            <a:ext cx="29169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Manual workers face labour-market change</a:t>
            </a:r>
            <a:endParaRPr lang="en-US" sz="770" dirty="0"/>
          </a:p>
        </p:txBody>
      </p:sp>
      <p:sp>
        <p:nvSpPr>
          <p:cNvPr id="39" name="Shape 37"/>
          <p:cNvSpPr/>
          <p:nvPr/>
        </p:nvSpPr>
        <p:spPr>
          <a:xfrm>
            <a:off x="3630168" y="3803904"/>
            <a:ext cx="242316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40" name="Text 38"/>
          <p:cNvSpPr/>
          <p:nvPr/>
        </p:nvSpPr>
        <p:spPr>
          <a:xfrm>
            <a:off x="3703320" y="3904488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Gallie</a:t>
            </a:r>
            <a:endParaRPr lang="en-US" sz="770" dirty="0"/>
          </a:p>
        </p:txBody>
      </p:sp>
      <p:sp>
        <p:nvSpPr>
          <p:cNvPr id="41" name="Shape 39"/>
          <p:cNvSpPr/>
          <p:nvPr/>
        </p:nvSpPr>
        <p:spPr>
          <a:xfrm>
            <a:off x="6053328" y="3803904"/>
            <a:ext cx="242316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42" name="Text 40"/>
          <p:cNvSpPr/>
          <p:nvPr/>
        </p:nvSpPr>
        <p:spPr>
          <a:xfrm>
            <a:off x="6126480" y="3904488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JRF / Living Wage Foundation</a:t>
            </a:r>
            <a:endParaRPr lang="en-US" sz="770" dirty="0"/>
          </a:p>
        </p:txBody>
      </p:sp>
      <p:sp>
        <p:nvSpPr>
          <p:cNvPr id="43" name="Shape 41"/>
          <p:cNvSpPr/>
          <p:nvPr/>
        </p:nvSpPr>
        <p:spPr>
          <a:xfrm>
            <a:off x="8476488" y="3803904"/>
            <a:ext cx="2971800" cy="658368"/>
          </a:xfrm>
          <a:prstGeom prst="rect">
            <a:avLst/>
          </a:prstGeom>
          <a:solidFill>
            <a:srgbClr val="F7F9FB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44" name="Text 42"/>
          <p:cNvSpPr/>
          <p:nvPr/>
        </p:nvSpPr>
        <p:spPr>
          <a:xfrm>
            <a:off x="8549640" y="3904488"/>
            <a:ext cx="28254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In-work poverty and insecurity</a:t>
            </a:r>
            <a:endParaRPr lang="en-US" sz="770" dirty="0"/>
          </a:p>
        </p:txBody>
      </p:sp>
      <p:sp>
        <p:nvSpPr>
          <p:cNvPr id="45" name="Shape 43"/>
          <p:cNvSpPr/>
          <p:nvPr/>
        </p:nvSpPr>
        <p:spPr>
          <a:xfrm>
            <a:off x="566928" y="4462272"/>
            <a:ext cx="306324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46" name="Text 44"/>
          <p:cNvSpPr/>
          <p:nvPr/>
        </p:nvSpPr>
        <p:spPr>
          <a:xfrm>
            <a:off x="640080" y="4562856"/>
            <a:ext cx="291693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Poverty affects everyday participation</a:t>
            </a:r>
            <a:endParaRPr lang="en-US" sz="770" dirty="0"/>
          </a:p>
        </p:txBody>
      </p:sp>
      <p:sp>
        <p:nvSpPr>
          <p:cNvPr id="47" name="Shape 45"/>
          <p:cNvSpPr/>
          <p:nvPr/>
        </p:nvSpPr>
        <p:spPr>
          <a:xfrm>
            <a:off x="3630168" y="4462272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48" name="Text 46"/>
          <p:cNvSpPr/>
          <p:nvPr/>
        </p:nvSpPr>
        <p:spPr>
          <a:xfrm>
            <a:off x="3703320" y="4562856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Wakeman</a:t>
            </a:r>
            <a:endParaRPr lang="en-US" sz="770" dirty="0"/>
          </a:p>
        </p:txBody>
      </p:sp>
      <p:sp>
        <p:nvSpPr>
          <p:cNvPr id="49" name="Shape 47"/>
          <p:cNvSpPr/>
          <p:nvPr/>
        </p:nvSpPr>
        <p:spPr>
          <a:xfrm>
            <a:off x="6053328" y="4462272"/>
            <a:ext cx="242316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0" name="Text 48"/>
          <p:cNvSpPr/>
          <p:nvPr/>
        </p:nvSpPr>
        <p:spPr>
          <a:xfrm>
            <a:off x="6126480" y="4562856"/>
            <a:ext cx="227685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Trussell / JRF</a:t>
            </a:r>
            <a:endParaRPr lang="en-US" sz="770" dirty="0"/>
          </a:p>
        </p:txBody>
      </p:sp>
      <p:sp>
        <p:nvSpPr>
          <p:cNvPr id="51" name="Shape 49"/>
          <p:cNvSpPr/>
          <p:nvPr/>
        </p:nvSpPr>
        <p:spPr>
          <a:xfrm>
            <a:off x="8476488" y="4462272"/>
            <a:ext cx="2971800" cy="658368"/>
          </a:xfrm>
          <a:prstGeom prst="rect">
            <a:avLst/>
          </a:prstGeom>
          <a:solidFill>
            <a:srgbClr val="FFFFFF"/>
          </a:solidFill>
          <a:ln w="635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2" name="Text 50"/>
          <p:cNvSpPr/>
          <p:nvPr/>
        </p:nvSpPr>
        <p:spPr>
          <a:xfrm>
            <a:off x="8549640" y="4562856"/>
            <a:ext cx="2825496" cy="493776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70" dirty="0">
                <a:solidFill>
                  <a:srgbClr val="111827"/>
                </a:solidFill>
                <a:latin typeface="League Spartan"/>
              </a:rPr>
              <a:t>Food, health and school/work participation</a:t>
            </a:r>
            <a:endParaRPr lang="en-US" sz="770" dirty="0"/>
          </a:p>
        </p:txBody>
      </p:sp>
      <p:sp>
        <p:nvSpPr>
          <p:cNvPr id="53" name="Shape 51"/>
          <p:cNvSpPr/>
          <p:nvPr/>
        </p:nvSpPr>
        <p:spPr>
          <a:xfrm>
            <a:off x="914400" y="5742432"/>
            <a:ext cx="73152" cy="502920"/>
          </a:xfrm>
          <a:prstGeom prst="rect">
            <a:avLst/>
          </a:prstGeom>
          <a:solidFill>
            <a:srgbClr val="61267C"/>
          </a:solidFill>
          <a:ln w="12700">
            <a:solidFill>
              <a:srgbClr val="61267C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4" name="Text 52"/>
          <p:cNvSpPr/>
          <p:nvPr/>
        </p:nvSpPr>
        <p:spPr>
          <a:xfrm>
            <a:off x="1078992" y="5779008"/>
            <a:ext cx="9692640" cy="4297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Revision rule: every statistic should answer “so what?” — explain the effect on security, opportunity or life chances.</a:t>
            </a:r>
            <a:endParaRPr lang="en-US" sz="1300" dirty="0"/>
          </a:p>
        </p:txBody>
      </p:sp>
      <p:sp>
        <p:nvSpPr>
          <p:cNvPr id="55" name="Shape 53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6" name="Text 54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 and listed contemporary organisations.</a:t>
            </a:r>
            <a:endParaRPr lang="en-US" sz="660" dirty="0"/>
          </a:p>
        </p:txBody>
      </p:sp>
      <p:pic>
        <p:nvPicPr>
          <p:cNvPr id="57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58" name="Text 55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12</a:t>
            </a:r>
            <a:endParaRPr lang="en-US" sz="630" dirty="0"/>
          </a:p>
        </p:txBody>
      </p:sp>
      <p:pic>
        <p:nvPicPr>
          <p:cNvPr id="59" name="Picture 58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OCR exam application: building an answer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Strong responses use a chain of explanation rather than a list of studies.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58368" y="1371600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Example chain: employment security</a:t>
            </a:r>
            <a:endParaRPr lang="en-US" sz="1080" dirty="0"/>
          </a:p>
        </p:txBody>
      </p:sp>
      <p:sp>
        <p:nvSpPr>
          <p:cNvPr id="6" name="Shape 4"/>
          <p:cNvSpPr/>
          <p:nvPr/>
        </p:nvSpPr>
        <p:spPr>
          <a:xfrm>
            <a:off x="1115568" y="2231136"/>
            <a:ext cx="29260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7" name="Shape 5"/>
          <p:cNvSpPr/>
          <p:nvPr/>
        </p:nvSpPr>
        <p:spPr>
          <a:xfrm>
            <a:off x="2212848" y="2231136"/>
            <a:ext cx="29260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8" name="Shape 6"/>
          <p:cNvSpPr/>
          <p:nvPr/>
        </p:nvSpPr>
        <p:spPr>
          <a:xfrm>
            <a:off x="3310128" y="2231136"/>
            <a:ext cx="29260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9" name="Shape 7"/>
          <p:cNvSpPr/>
          <p:nvPr/>
        </p:nvSpPr>
        <p:spPr>
          <a:xfrm>
            <a:off x="4407408" y="2231136"/>
            <a:ext cx="29260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0" name="Shape 8"/>
          <p:cNvSpPr/>
          <p:nvPr/>
        </p:nvSpPr>
        <p:spPr>
          <a:xfrm>
            <a:off x="713232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1" name="Text 9"/>
          <p:cNvSpPr/>
          <p:nvPr/>
        </p:nvSpPr>
        <p:spPr>
          <a:xfrm>
            <a:off x="713232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1</a:t>
            </a:r>
            <a:endParaRPr lang="en-US" sz="1300" dirty="0"/>
          </a:p>
        </p:txBody>
      </p:sp>
      <p:sp>
        <p:nvSpPr>
          <p:cNvPr id="12" name="Text 10"/>
          <p:cNvSpPr/>
          <p:nvPr/>
        </p:nvSpPr>
        <p:spPr>
          <a:xfrm>
            <a:off x="438912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Gallie: restructuring</a:t>
            </a:r>
            <a:endParaRPr lang="en-US" sz="700" dirty="0"/>
          </a:p>
        </p:txBody>
      </p:sp>
      <p:sp>
        <p:nvSpPr>
          <p:cNvPr id="13" name="Shape 11"/>
          <p:cNvSpPr/>
          <p:nvPr/>
        </p:nvSpPr>
        <p:spPr>
          <a:xfrm>
            <a:off x="1810512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4" name="Text 12"/>
          <p:cNvSpPr/>
          <p:nvPr/>
        </p:nvSpPr>
        <p:spPr>
          <a:xfrm>
            <a:off x="1810512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2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1536192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Insecure or deskilled work</a:t>
            </a:r>
            <a:endParaRPr lang="en-US" sz="700" dirty="0"/>
          </a:p>
        </p:txBody>
      </p:sp>
      <p:sp>
        <p:nvSpPr>
          <p:cNvPr id="16" name="Shape 14"/>
          <p:cNvSpPr/>
          <p:nvPr/>
        </p:nvSpPr>
        <p:spPr>
          <a:xfrm>
            <a:off x="2907792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7" name="Text 15"/>
          <p:cNvSpPr/>
          <p:nvPr/>
        </p:nvSpPr>
        <p:spPr>
          <a:xfrm>
            <a:off x="2907792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3</a:t>
            </a:r>
            <a:endParaRPr lang="en-US" sz="1300" dirty="0"/>
          </a:p>
        </p:txBody>
      </p:sp>
      <p:sp>
        <p:nvSpPr>
          <p:cNvPr id="18" name="Text 16"/>
          <p:cNvSpPr/>
          <p:nvPr/>
        </p:nvSpPr>
        <p:spPr>
          <a:xfrm>
            <a:off x="2633472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Lower/predictable income</a:t>
            </a:r>
            <a:endParaRPr lang="en-US" sz="700" dirty="0"/>
          </a:p>
        </p:txBody>
      </p:sp>
      <p:sp>
        <p:nvSpPr>
          <p:cNvPr id="19" name="Shape 17"/>
          <p:cNvSpPr/>
          <p:nvPr/>
        </p:nvSpPr>
        <p:spPr>
          <a:xfrm>
            <a:off x="4005072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0" name="Text 18"/>
          <p:cNvSpPr/>
          <p:nvPr/>
        </p:nvSpPr>
        <p:spPr>
          <a:xfrm>
            <a:off x="4005072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4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3730752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Housing and health stress</a:t>
            </a:r>
            <a:endParaRPr lang="en-US" sz="700" dirty="0"/>
          </a:p>
        </p:txBody>
      </p:sp>
      <p:sp>
        <p:nvSpPr>
          <p:cNvPr id="22" name="Shape 20"/>
          <p:cNvSpPr/>
          <p:nvPr/>
        </p:nvSpPr>
        <p:spPr>
          <a:xfrm>
            <a:off x="5102352" y="1920240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3" name="Text 21"/>
          <p:cNvSpPr/>
          <p:nvPr/>
        </p:nvSpPr>
        <p:spPr>
          <a:xfrm>
            <a:off x="5102352" y="2084832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5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4828032" y="2670048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Reduced social mobility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6903720" y="137160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Suggested student task</a:t>
            </a:r>
            <a:endParaRPr lang="en-US" sz="1080" dirty="0"/>
          </a:p>
        </p:txBody>
      </p:sp>
      <p:sp>
        <p:nvSpPr>
          <p:cNvPr id="26" name="Text 24"/>
          <p:cNvSpPr/>
          <p:nvPr/>
        </p:nvSpPr>
        <p:spPr>
          <a:xfrm>
            <a:off x="6903720" y="1719072"/>
            <a:ext cx="3977640" cy="9144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5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Explain two ways in which social class may affect life chances. In each paragraph, include: one named OCR study, one contemporary source, and one developed consequence.</a:t>
            </a:r>
            <a:endParaRPr lang="en-US" sz="1250" dirty="0"/>
          </a:p>
        </p:txBody>
      </p:sp>
      <p:sp>
        <p:nvSpPr>
          <p:cNvPr id="27" name="Shape 25"/>
          <p:cNvSpPr/>
          <p:nvPr/>
        </p:nvSpPr>
        <p:spPr>
          <a:xfrm>
            <a:off x="6903720" y="2971800"/>
            <a:ext cx="3977640" cy="2331720"/>
          </a:xfrm>
          <a:prstGeom prst="roundRect">
            <a:avLst>
              <a:gd name="adj" fmla="val 3137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8" name="Text 26"/>
          <p:cNvSpPr/>
          <p:nvPr/>
        </p:nvSpPr>
        <p:spPr>
          <a:xfrm>
            <a:off x="7050024" y="3081528"/>
            <a:ext cx="3685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61267C"/>
                </a:solidFill>
                <a:latin typeface="League Spartan"/>
              </a:rPr>
              <a:t>Paragraph frame</a:t>
            </a:r>
            <a:endParaRPr lang="en-US" sz="1130" dirty="0"/>
          </a:p>
        </p:txBody>
      </p:sp>
      <p:sp>
        <p:nvSpPr>
          <p:cNvPr id="29" name="Text 27"/>
          <p:cNvSpPr/>
          <p:nvPr/>
        </p:nvSpPr>
        <p:spPr>
          <a:xfrm>
            <a:off x="7050024" y="3447288"/>
            <a:ext cx="3685032" cy="174650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Point: Social class affects life chances through…</a:t>
            </a:r>
            <a:endParaRPr lang="en-US" sz="920" dirty="0"/>
          </a:p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Evidence: This links to…</a:t>
            </a:r>
            <a:endParaRPr lang="en-US" sz="920" dirty="0"/>
          </a:p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Contemporary support: A recent source shows…</a:t>
            </a:r>
            <a:endParaRPr lang="en-US" sz="920" dirty="0"/>
          </a:p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Explanation: This matters because…</a:t>
            </a:r>
            <a:endParaRPr lang="en-US" sz="920" dirty="0"/>
          </a:p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Evaluation: However…</a:t>
            </a:r>
            <a:endParaRPr lang="en-US" sz="920" dirty="0"/>
          </a:p>
        </p:txBody>
      </p:sp>
      <p:sp>
        <p:nvSpPr>
          <p:cNvPr id="30" name="Text 28"/>
          <p:cNvSpPr/>
          <p:nvPr/>
        </p:nvSpPr>
        <p:spPr>
          <a:xfrm>
            <a:off x="868680" y="5166360"/>
            <a:ext cx="4983480" cy="34747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9C2034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Avoid: “working class people do worse” without explaining the mechanism.</a:t>
            </a:r>
            <a:endParaRPr lang="en-US" sz="1300" dirty="0"/>
          </a:p>
        </p:txBody>
      </p:sp>
      <p:sp>
        <p:nvSpPr>
          <p:cNvPr id="31" name="Shape 29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2" name="Text 30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Assessment focus: application, analysis and evaluation of evidence.</a:t>
            </a:r>
            <a:endParaRPr lang="en-US" sz="660" dirty="0"/>
          </a:p>
        </p:txBody>
      </p:sp>
      <p:pic>
        <p:nvPicPr>
          <p:cNvPr id="33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34" name="Text 31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13</a:t>
            </a:r>
            <a:endParaRPr lang="en-US" sz="630" dirty="0"/>
          </a:p>
        </p:txBody>
      </p:sp>
      <p:pic>
        <p:nvPicPr>
          <p:cNvPr id="35" name="Picture 34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References and source list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Use these to update the deck or create class evidence cards.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85800" y="1325880"/>
            <a:ext cx="7498080" cy="45262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ctr">
            <a:normAutofit/>
          </a:bodyPr>
          <a:lstStyle/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OCR (2015) AS and A Level Sociology H180/H580: Suggested Studies Teacher Guide, pp. 12–13.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ONS (2025) Household income inequality, UK: financial year ending 2024.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ONS (2025) Household total wealth in Great Britain: April 2020 to March 2022.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Joseph Rowntree Foundation (2026) UK Poverty 2026 and Work and Poverty statistics.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Sutton Trust (2025) The Opportunity Index; Elitist Britain 2025.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Trussell (2026) End of year food bank statistics / Hunger in the UK 2025.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Living Wage Foundation (2025) Life on Low Pay 2025 and low-pay statistics.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Savage et al. (2013) A New Model of Social Class? Findings from the BBC Great British Class Survey Experiment.</a:t>
            </a:r>
            <a:endParaRPr lang="en-US" sz="1080" dirty="0"/>
          </a:p>
          <a:p>
            <a:pPr>
              <a:defRPr>
                <a:latin typeface="League Spartan"/>
              </a:defRPr>
            </a:pPr>
            <a:r>
              <a:rPr lang="en-US" sz="1080" dirty="0">
                <a:solidFill>
                  <a:srgbClr val="111827"/>
                </a:solidFill>
                <a:latin typeface="League Spartan"/>
              </a:rPr>
              <a:t>Core theorists: Marx, Weber, Goldthorpe, Westergaard &amp; Resler, Parkin, Davis &amp; Moore, Saunders, Murray, Pakulski &amp; Waters.</a:t>
            </a:r>
            <a:endParaRPr lang="en-US" sz="1080" dirty="0"/>
          </a:p>
        </p:txBody>
      </p:sp>
      <p:pic>
        <p:nvPicPr>
          <p:cNvPr id="6" name="Image 0" descr="/mnt/data/a_clean_vector_illustration_concept_scene_with_a_m.png"/>
          <p:cNvPicPr>
            <a:picLocks noChangeAspect="1"/>
          </p:cNvPicPr>
          <p:nvPr/>
        </p:nvPicPr>
        <p:blipFill>
          <a:blip r:embed="rId3"/>
          <a:srcRect l="15000" r="26875"/>
          <a:stretch/>
        </p:blipFill>
        <p:spPr>
          <a:xfrm>
            <a:off x="8549640" y="1481328"/>
            <a:ext cx="2880360" cy="278892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366760" y="4892040"/>
            <a:ext cx="3383280" cy="5486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260" b="1" dirty="0">
                <a:solidFill>
                  <a:srgbClr val="0E5961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Tip: update the contemporary source cards each year, but keep the theoretical structure stable.</a:t>
            </a:r>
            <a:endParaRPr lang="en-US" sz="1260" dirty="0"/>
          </a:p>
        </p:txBody>
      </p:sp>
      <p:sp>
        <p:nvSpPr>
          <p:cNvPr id="8" name="Shape 5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9" name="Text 6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Created for Cambridge OCR A Level Sociology.</a:t>
            </a:r>
            <a:endParaRPr lang="en-US" sz="660" dirty="0"/>
          </a:p>
        </p:txBody>
      </p:sp>
      <p:pic>
        <p:nvPicPr>
          <p:cNvPr id="10" name="Image 1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11" name="Text 7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14</a:t>
            </a:r>
            <a:endParaRPr lang="en-US" sz="630" dirty="0"/>
          </a:p>
        </p:txBody>
      </p:sp>
      <p:pic>
        <p:nvPicPr>
          <p:cNvPr id="12" name="Picture 1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OCR study map: from evidence to explanation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The OCR guide separates studies that demonstrate patterns/trends from studies used to explain inequality.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566928" y="1417320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Patterns and trends: evidence of inequality</a:t>
            </a:r>
            <a:endParaRPr lang="en-US" sz="1080" dirty="0"/>
          </a:p>
        </p:txBody>
      </p:sp>
      <p:sp>
        <p:nvSpPr>
          <p:cNvPr id="6" name="Shape 4"/>
          <p:cNvSpPr/>
          <p:nvPr/>
        </p:nvSpPr>
        <p:spPr>
          <a:xfrm>
            <a:off x="566928" y="1764792"/>
            <a:ext cx="5303520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7" name="Text 5"/>
          <p:cNvSpPr/>
          <p:nvPr/>
        </p:nvSpPr>
        <p:spPr>
          <a:xfrm>
            <a:off x="704088" y="1856232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Rowlingson &amp; Mullineux</a:t>
            </a:r>
            <a:endParaRPr lang="en-US" sz="1080" dirty="0"/>
          </a:p>
        </p:txBody>
      </p:sp>
      <p:sp>
        <p:nvSpPr>
          <p:cNvPr id="8" name="Text 6"/>
          <p:cNvSpPr/>
          <p:nvPr/>
        </p:nvSpPr>
        <p:spPr>
          <a:xfrm>
            <a:off x="2852928" y="1856232"/>
            <a:ext cx="274320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Income and wealth inequality; useful for distribution, poverty and economic security.</a:t>
            </a:r>
            <a:endParaRPr lang="en-US" sz="880" dirty="0"/>
          </a:p>
        </p:txBody>
      </p:sp>
      <p:sp>
        <p:nvSpPr>
          <p:cNvPr id="9" name="Shape 7"/>
          <p:cNvSpPr/>
          <p:nvPr/>
        </p:nvSpPr>
        <p:spPr>
          <a:xfrm>
            <a:off x="658368" y="2615184"/>
            <a:ext cx="5138928" cy="795528"/>
          </a:xfrm>
          <a:prstGeom prst="roundRect">
            <a:avLst>
              <a:gd name="adj" fmla="val 8046"/>
            </a:avLst>
          </a:prstGeom>
          <a:solidFill>
            <a:srgbClr val="F4F6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0" name="Text 8"/>
          <p:cNvSpPr/>
          <p:nvPr/>
        </p:nvSpPr>
        <p:spPr>
          <a:xfrm>
            <a:off x="795528" y="2706624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Atkinson</a:t>
            </a:r>
            <a:endParaRPr lang="en-US" sz="1080" dirty="0"/>
          </a:p>
        </p:txBody>
      </p:sp>
      <p:sp>
        <p:nvSpPr>
          <p:cNvPr id="11" name="Text 9"/>
          <p:cNvSpPr/>
          <p:nvPr/>
        </p:nvSpPr>
        <p:spPr>
          <a:xfrm>
            <a:off x="2944368" y="2706624"/>
            <a:ext cx="2578608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Inherited wealth; how assets and transfers reproduce class advantage.</a:t>
            </a:r>
            <a:endParaRPr lang="en-US" sz="880" dirty="0"/>
          </a:p>
        </p:txBody>
      </p:sp>
      <p:sp>
        <p:nvSpPr>
          <p:cNvPr id="12" name="Shape 10"/>
          <p:cNvSpPr/>
          <p:nvPr/>
        </p:nvSpPr>
        <p:spPr>
          <a:xfrm>
            <a:off x="749808" y="3465576"/>
            <a:ext cx="4974336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3" name="Text 11"/>
          <p:cNvSpPr/>
          <p:nvPr/>
        </p:nvSpPr>
        <p:spPr>
          <a:xfrm>
            <a:off x="886968" y="3557016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Roberts</a:t>
            </a:r>
            <a:endParaRPr lang="en-US" sz="1080" dirty="0"/>
          </a:p>
        </p:txBody>
      </p:sp>
      <p:sp>
        <p:nvSpPr>
          <p:cNvPr id="14" name="Text 12"/>
          <p:cNvSpPr/>
          <p:nvPr/>
        </p:nvSpPr>
        <p:spPr>
          <a:xfrm>
            <a:off x="3035808" y="3557016"/>
            <a:ext cx="241401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Social mobility and middle-class employment security.</a:t>
            </a:r>
            <a:endParaRPr lang="en-US" sz="880" dirty="0"/>
          </a:p>
        </p:txBody>
      </p:sp>
      <p:sp>
        <p:nvSpPr>
          <p:cNvPr id="15" name="Shape 13"/>
          <p:cNvSpPr/>
          <p:nvPr/>
        </p:nvSpPr>
        <p:spPr>
          <a:xfrm>
            <a:off x="841248" y="4315968"/>
            <a:ext cx="4809744" cy="795528"/>
          </a:xfrm>
          <a:prstGeom prst="roundRect">
            <a:avLst>
              <a:gd name="adj" fmla="val 8046"/>
            </a:avLst>
          </a:prstGeom>
          <a:solidFill>
            <a:srgbClr val="F4F6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6" name="Text 14"/>
          <p:cNvSpPr/>
          <p:nvPr/>
        </p:nvSpPr>
        <p:spPr>
          <a:xfrm>
            <a:off x="978408" y="4407408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Gallie</a:t>
            </a:r>
            <a:endParaRPr lang="en-US" sz="1080" dirty="0"/>
          </a:p>
        </p:txBody>
      </p:sp>
      <p:sp>
        <p:nvSpPr>
          <p:cNvPr id="17" name="Text 15"/>
          <p:cNvSpPr/>
          <p:nvPr/>
        </p:nvSpPr>
        <p:spPr>
          <a:xfrm>
            <a:off x="3127248" y="4407408"/>
            <a:ext cx="2249424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Manual/working-class jobs affected by restructuring and deskilling.</a:t>
            </a:r>
            <a:endParaRPr lang="en-US" sz="880" dirty="0"/>
          </a:p>
        </p:txBody>
      </p:sp>
      <p:sp>
        <p:nvSpPr>
          <p:cNvPr id="18" name="Shape 16"/>
          <p:cNvSpPr/>
          <p:nvPr/>
        </p:nvSpPr>
        <p:spPr>
          <a:xfrm>
            <a:off x="932688" y="5166360"/>
            <a:ext cx="4645152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9" name="Text 17"/>
          <p:cNvSpPr/>
          <p:nvPr/>
        </p:nvSpPr>
        <p:spPr>
          <a:xfrm>
            <a:off x="1069848" y="525780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Wakeman</a:t>
            </a:r>
            <a:endParaRPr lang="en-US" sz="1080" dirty="0"/>
          </a:p>
        </p:txBody>
      </p:sp>
      <p:sp>
        <p:nvSpPr>
          <p:cNvPr id="20" name="Text 18"/>
          <p:cNvSpPr/>
          <p:nvPr/>
        </p:nvSpPr>
        <p:spPr>
          <a:xfrm>
            <a:off x="3218688" y="5257800"/>
            <a:ext cx="208483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Food banks and nutritional deficiencies as evidence of hardship.</a:t>
            </a:r>
            <a:endParaRPr lang="en-US" sz="880" dirty="0"/>
          </a:p>
        </p:txBody>
      </p:sp>
      <p:sp>
        <p:nvSpPr>
          <p:cNvPr id="21" name="Text 19"/>
          <p:cNvSpPr/>
          <p:nvPr/>
        </p:nvSpPr>
        <p:spPr>
          <a:xfrm>
            <a:off x="6492240" y="1417320"/>
            <a:ext cx="4389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Explanations: why inequality persists</a:t>
            </a:r>
            <a:endParaRPr lang="en-US" sz="1080" dirty="0"/>
          </a:p>
        </p:txBody>
      </p:sp>
      <p:sp>
        <p:nvSpPr>
          <p:cNvPr id="22" name="Shape 20"/>
          <p:cNvSpPr/>
          <p:nvPr/>
        </p:nvSpPr>
        <p:spPr>
          <a:xfrm>
            <a:off x="6492240" y="1764792"/>
            <a:ext cx="5120640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3" name="Text 21"/>
          <p:cNvSpPr/>
          <p:nvPr/>
        </p:nvSpPr>
        <p:spPr>
          <a:xfrm>
            <a:off x="6629400" y="1856232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Marx / Westergaard &amp; Resler</a:t>
            </a:r>
            <a:endParaRPr lang="en-US" sz="1080" dirty="0"/>
          </a:p>
        </p:txBody>
      </p:sp>
      <p:sp>
        <p:nvSpPr>
          <p:cNvPr id="24" name="Text 22"/>
          <p:cNvSpPr/>
          <p:nvPr/>
        </p:nvSpPr>
        <p:spPr>
          <a:xfrm>
            <a:off x="8778240" y="1856232"/>
            <a:ext cx="2560320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Continuing class inequality through ownership and capitalist power.</a:t>
            </a:r>
            <a:endParaRPr lang="en-US" sz="880" dirty="0"/>
          </a:p>
        </p:txBody>
      </p:sp>
      <p:sp>
        <p:nvSpPr>
          <p:cNvPr id="25" name="Shape 23"/>
          <p:cNvSpPr/>
          <p:nvPr/>
        </p:nvSpPr>
        <p:spPr>
          <a:xfrm>
            <a:off x="6583680" y="2615184"/>
            <a:ext cx="4956048" cy="795528"/>
          </a:xfrm>
          <a:prstGeom prst="roundRect">
            <a:avLst>
              <a:gd name="adj" fmla="val 8046"/>
            </a:avLst>
          </a:prstGeom>
          <a:solidFill>
            <a:srgbClr val="F4F6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6" name="Text 24"/>
          <p:cNvSpPr/>
          <p:nvPr/>
        </p:nvSpPr>
        <p:spPr>
          <a:xfrm>
            <a:off x="6720840" y="2706624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Weber / Parkin</a:t>
            </a:r>
            <a:endParaRPr lang="en-US" sz="1080" dirty="0"/>
          </a:p>
        </p:txBody>
      </p:sp>
      <p:sp>
        <p:nvSpPr>
          <p:cNvPr id="27" name="Text 25"/>
          <p:cNvSpPr/>
          <p:nvPr/>
        </p:nvSpPr>
        <p:spPr>
          <a:xfrm>
            <a:off x="8869680" y="2706624"/>
            <a:ext cx="2395728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Market situation, status groups, social closure and exclusion.</a:t>
            </a:r>
            <a:endParaRPr lang="en-US" sz="880" dirty="0"/>
          </a:p>
        </p:txBody>
      </p:sp>
      <p:sp>
        <p:nvSpPr>
          <p:cNvPr id="28" name="Shape 26"/>
          <p:cNvSpPr/>
          <p:nvPr/>
        </p:nvSpPr>
        <p:spPr>
          <a:xfrm>
            <a:off x="6675120" y="3465576"/>
            <a:ext cx="4791456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9" name="Text 27"/>
          <p:cNvSpPr/>
          <p:nvPr/>
        </p:nvSpPr>
        <p:spPr>
          <a:xfrm>
            <a:off x="6812280" y="3557016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Davis &amp; Moore</a:t>
            </a:r>
            <a:endParaRPr lang="en-US" sz="1080" dirty="0"/>
          </a:p>
        </p:txBody>
      </p:sp>
      <p:sp>
        <p:nvSpPr>
          <p:cNvPr id="30" name="Text 28"/>
          <p:cNvSpPr/>
          <p:nvPr/>
        </p:nvSpPr>
        <p:spPr>
          <a:xfrm>
            <a:off x="8961120" y="3557016"/>
            <a:ext cx="2231136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Functionalist argument: stratification motivates role allocation.</a:t>
            </a:r>
            <a:endParaRPr lang="en-US" sz="880" dirty="0"/>
          </a:p>
        </p:txBody>
      </p:sp>
      <p:sp>
        <p:nvSpPr>
          <p:cNvPr id="31" name="Shape 29"/>
          <p:cNvSpPr/>
          <p:nvPr/>
        </p:nvSpPr>
        <p:spPr>
          <a:xfrm>
            <a:off x="6766560" y="4315968"/>
            <a:ext cx="4626864" cy="795528"/>
          </a:xfrm>
          <a:prstGeom prst="roundRect">
            <a:avLst>
              <a:gd name="adj" fmla="val 8046"/>
            </a:avLst>
          </a:prstGeom>
          <a:solidFill>
            <a:srgbClr val="F4F6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2" name="Text 30"/>
          <p:cNvSpPr/>
          <p:nvPr/>
        </p:nvSpPr>
        <p:spPr>
          <a:xfrm>
            <a:off x="6903720" y="4407408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Saunders / Murray</a:t>
            </a:r>
            <a:endParaRPr lang="en-US" sz="1080" dirty="0"/>
          </a:p>
        </p:txBody>
      </p:sp>
      <p:sp>
        <p:nvSpPr>
          <p:cNvPr id="33" name="Text 31"/>
          <p:cNvSpPr/>
          <p:nvPr/>
        </p:nvSpPr>
        <p:spPr>
          <a:xfrm>
            <a:off x="9052560" y="4407408"/>
            <a:ext cx="2066544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New Right: opportunity, meritocracy and underclass debates.</a:t>
            </a:r>
            <a:endParaRPr lang="en-US" sz="880" dirty="0"/>
          </a:p>
        </p:txBody>
      </p:sp>
      <p:sp>
        <p:nvSpPr>
          <p:cNvPr id="34" name="Shape 32"/>
          <p:cNvSpPr/>
          <p:nvPr/>
        </p:nvSpPr>
        <p:spPr>
          <a:xfrm>
            <a:off x="6858000" y="5166360"/>
            <a:ext cx="4462272" cy="795528"/>
          </a:xfrm>
          <a:prstGeom prst="roundRect">
            <a:avLst>
              <a:gd name="adj" fmla="val 8046"/>
            </a:avLst>
          </a:prstGeom>
          <a:solidFill>
            <a:srgbClr val="FFFFFF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5" name="Text 33"/>
          <p:cNvSpPr/>
          <p:nvPr/>
        </p:nvSpPr>
        <p:spPr>
          <a:xfrm>
            <a:off x="6995160" y="5257800"/>
            <a:ext cx="2011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Pakulski &amp; Waters</a:t>
            </a:r>
            <a:endParaRPr lang="en-US" sz="1080" dirty="0"/>
          </a:p>
        </p:txBody>
      </p:sp>
      <p:sp>
        <p:nvSpPr>
          <p:cNvPr id="36" name="Text 34"/>
          <p:cNvSpPr/>
          <p:nvPr/>
        </p:nvSpPr>
        <p:spPr>
          <a:xfrm>
            <a:off x="9144000" y="5257800"/>
            <a:ext cx="1901952" cy="6675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880" dirty="0">
                <a:solidFill>
                  <a:srgbClr val="111827"/>
                </a:solidFill>
                <a:latin typeface="League Spartan"/>
              </a:rPr>
              <a:t>Postmodern challenge: class may be less central to identity and lifestyle.</a:t>
            </a:r>
            <a:endParaRPr lang="en-US" sz="880" dirty="0"/>
          </a:p>
        </p:txBody>
      </p:sp>
      <p:sp>
        <p:nvSpPr>
          <p:cNvPr id="37" name="Shape 35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8" name="Text 36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Source: OCR H180/H580 Suggested Studies Teacher Guide, pp. 12–13.</a:t>
            </a:r>
            <a:endParaRPr lang="en-US" sz="660" dirty="0"/>
          </a:p>
        </p:txBody>
      </p:sp>
      <p:pic>
        <p:nvPicPr>
          <p:cNvPr id="39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40" name="Text 37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2</a:t>
            </a:r>
            <a:endParaRPr lang="en-US" sz="630" dirty="0"/>
          </a:p>
        </p:txBody>
      </p:sp>
      <p:pic>
        <p:nvPicPr>
          <p:cNvPr id="41" name="Picture 40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Measuring class: more than a job title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Students need to understand why different measures create different pictures of inequality.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Shape 3"/>
          <p:cNvSpPr/>
          <p:nvPr/>
        </p:nvSpPr>
        <p:spPr>
          <a:xfrm>
            <a:off x="658368" y="1335024"/>
            <a:ext cx="73152" cy="960120"/>
          </a:xfrm>
          <a:prstGeom prst="rect">
            <a:avLst/>
          </a:prstGeom>
          <a:solidFill>
            <a:srgbClr val="0E5961"/>
          </a:solidFill>
          <a:ln w="1270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6" name="Text 4"/>
          <p:cNvSpPr/>
          <p:nvPr/>
        </p:nvSpPr>
        <p:spPr>
          <a:xfrm>
            <a:off x="822960" y="1371600"/>
            <a:ext cx="4572000" cy="8869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The same person can look “middle class” by education, “working class” by ownership, and insecure by market situation.</a:t>
            </a:r>
            <a:endParaRPr lang="en-US" sz="1300" dirty="0"/>
          </a:p>
        </p:txBody>
      </p:sp>
      <p:sp>
        <p:nvSpPr>
          <p:cNvPr id="7" name="Shape 5"/>
          <p:cNvSpPr/>
          <p:nvPr/>
        </p:nvSpPr>
        <p:spPr>
          <a:xfrm>
            <a:off x="658368" y="2697480"/>
            <a:ext cx="2331720" cy="1828800"/>
          </a:xfrm>
          <a:prstGeom prst="roundRect">
            <a:avLst>
              <a:gd name="adj" fmla="val 4000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8" name="Text 6"/>
          <p:cNvSpPr/>
          <p:nvPr/>
        </p:nvSpPr>
        <p:spPr>
          <a:xfrm>
            <a:off x="804672" y="2807208"/>
            <a:ext cx="20391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61267C"/>
                </a:solidFill>
                <a:latin typeface="League Spartan"/>
              </a:rPr>
              <a:t>Marx</a:t>
            </a:r>
            <a:endParaRPr lang="en-US" sz="1130" dirty="0"/>
          </a:p>
        </p:txBody>
      </p:sp>
      <p:sp>
        <p:nvSpPr>
          <p:cNvPr id="9" name="Text 7"/>
          <p:cNvSpPr/>
          <p:nvPr/>
        </p:nvSpPr>
        <p:spPr>
          <a:xfrm>
            <a:off x="804672" y="3172968"/>
            <a:ext cx="2039112" cy="12435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Class is defined by ownership and control of the means of production. The core divide is between owners and those who sell their labour.</a:t>
            </a:r>
            <a:endParaRPr lang="en-US" sz="920" dirty="0"/>
          </a:p>
        </p:txBody>
      </p:sp>
      <p:sp>
        <p:nvSpPr>
          <p:cNvPr id="10" name="Shape 8"/>
          <p:cNvSpPr/>
          <p:nvPr/>
        </p:nvSpPr>
        <p:spPr>
          <a:xfrm>
            <a:off x="3273552" y="2697480"/>
            <a:ext cx="2331720" cy="1828800"/>
          </a:xfrm>
          <a:prstGeom prst="roundRect">
            <a:avLst>
              <a:gd name="adj" fmla="val 4000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1" name="Text 9"/>
          <p:cNvSpPr/>
          <p:nvPr/>
        </p:nvSpPr>
        <p:spPr>
          <a:xfrm>
            <a:off x="3419856" y="2807208"/>
            <a:ext cx="20391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61267C"/>
                </a:solidFill>
                <a:latin typeface="League Spartan"/>
              </a:rPr>
              <a:t>Weber</a:t>
            </a:r>
            <a:endParaRPr lang="en-US" sz="1130" dirty="0"/>
          </a:p>
        </p:txBody>
      </p:sp>
      <p:sp>
        <p:nvSpPr>
          <p:cNvPr id="12" name="Text 10"/>
          <p:cNvSpPr/>
          <p:nvPr/>
        </p:nvSpPr>
        <p:spPr>
          <a:xfrm>
            <a:off x="3419856" y="3172968"/>
            <a:ext cx="2039112" cy="12435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Class is about market situation, but status and power also shape life chances. This explains differences in prestige and influence.</a:t>
            </a:r>
            <a:endParaRPr lang="en-US" sz="920" dirty="0"/>
          </a:p>
        </p:txBody>
      </p:sp>
      <p:sp>
        <p:nvSpPr>
          <p:cNvPr id="13" name="Shape 11"/>
          <p:cNvSpPr/>
          <p:nvPr/>
        </p:nvSpPr>
        <p:spPr>
          <a:xfrm>
            <a:off x="5888736" y="2697480"/>
            <a:ext cx="2331720" cy="1828800"/>
          </a:xfrm>
          <a:prstGeom prst="roundRect">
            <a:avLst>
              <a:gd name="adj" fmla="val 4000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4" name="Text 12"/>
          <p:cNvSpPr/>
          <p:nvPr/>
        </p:nvSpPr>
        <p:spPr>
          <a:xfrm>
            <a:off x="6035040" y="2807208"/>
            <a:ext cx="20391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0E5961"/>
                </a:solidFill>
                <a:latin typeface="League Spartan"/>
              </a:rPr>
              <a:t>Goldthorpe</a:t>
            </a:r>
            <a:endParaRPr lang="en-US" sz="1130" dirty="0"/>
          </a:p>
        </p:txBody>
      </p:sp>
      <p:sp>
        <p:nvSpPr>
          <p:cNvPr id="15" name="Text 13"/>
          <p:cNvSpPr/>
          <p:nvPr/>
        </p:nvSpPr>
        <p:spPr>
          <a:xfrm>
            <a:off x="6035040" y="3172968"/>
            <a:ext cx="2039112" cy="12435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Class is measured through employment relationships, work situation, job security, authority and mobility prospects.</a:t>
            </a:r>
            <a:endParaRPr lang="en-US" sz="920" dirty="0"/>
          </a:p>
        </p:txBody>
      </p:sp>
      <p:sp>
        <p:nvSpPr>
          <p:cNvPr id="16" name="Shape 14"/>
          <p:cNvSpPr/>
          <p:nvPr/>
        </p:nvSpPr>
        <p:spPr>
          <a:xfrm>
            <a:off x="8503920" y="2697480"/>
            <a:ext cx="2331720" cy="1828800"/>
          </a:xfrm>
          <a:prstGeom prst="roundRect">
            <a:avLst>
              <a:gd name="adj" fmla="val 4000"/>
            </a:avLst>
          </a:prstGeom>
          <a:solidFill>
            <a:srgbClr val="F8FAFB"/>
          </a:solidFill>
          <a:ln w="1270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7" name="Text 15"/>
          <p:cNvSpPr/>
          <p:nvPr/>
        </p:nvSpPr>
        <p:spPr>
          <a:xfrm>
            <a:off x="8650224" y="2807208"/>
            <a:ext cx="203911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130" b="1" dirty="0">
                <a:solidFill>
                  <a:srgbClr val="0E5961"/>
                </a:solidFill>
                <a:latin typeface="League Spartan"/>
              </a:rPr>
              <a:t>Savage et al.</a:t>
            </a:r>
            <a:endParaRPr lang="en-US" sz="1130" dirty="0"/>
          </a:p>
        </p:txBody>
      </p:sp>
      <p:sp>
        <p:nvSpPr>
          <p:cNvPr id="18" name="Text 16"/>
          <p:cNvSpPr/>
          <p:nvPr/>
        </p:nvSpPr>
        <p:spPr>
          <a:xfrm>
            <a:off x="8650224" y="3172968"/>
            <a:ext cx="2039112" cy="1243584"/>
          </a:xfrm>
          <a:prstGeom prst="rect">
            <a:avLst/>
          </a:prstGeom>
          <a:noFill/>
          <a:ln/>
        </p:spPr>
        <p:txBody>
          <a:bodyPr wrap="square" lIns="254" tIns="254" rIns="254" bIns="254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920" dirty="0">
                <a:solidFill>
                  <a:srgbClr val="111827"/>
                </a:solidFill>
                <a:latin typeface="League Spartan"/>
              </a:rPr>
              <a:t>The Great British Class Survey uses economic, cultural and social capital to build a multidimensional picture of class.</a:t>
            </a:r>
            <a:endParaRPr lang="en-US" sz="920" dirty="0"/>
          </a:p>
        </p:txBody>
      </p:sp>
      <p:sp>
        <p:nvSpPr>
          <p:cNvPr id="19" name="Text 17"/>
          <p:cNvSpPr/>
          <p:nvPr/>
        </p:nvSpPr>
        <p:spPr>
          <a:xfrm>
            <a:off x="658368" y="5074920"/>
            <a:ext cx="10424160" cy="53035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5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Teaching point: occupation-based measures are practical for official statistics, but they can miss inherited wealth, housing, cultural capital and professional networks.</a:t>
            </a:r>
            <a:endParaRPr lang="en-US" sz="1500" dirty="0"/>
          </a:p>
        </p:txBody>
      </p:sp>
      <p:sp>
        <p:nvSpPr>
          <p:cNvPr id="20" name="Shape 18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1" name="Text 19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Core theorists: Marx, Weber, Goldthorpe; Savage et al. (2013) Great British Class Survey.</a:t>
            </a:r>
            <a:endParaRPr lang="en-US" sz="660" dirty="0"/>
          </a:p>
        </p:txBody>
      </p:sp>
      <p:pic>
        <p:nvPicPr>
          <p:cNvPr id="22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23" name="Text 20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3</a:t>
            </a:r>
            <a:endParaRPr lang="en-US" sz="630" dirty="0"/>
          </a:p>
        </p:txBody>
      </p:sp>
      <p:pic>
        <p:nvPicPr>
          <p:cNvPr id="24" name="Picture 23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Income inequality: Rowlingson &amp; Mullineux + contemporary data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Income is only one dimension of class, but it shapes security and access to opportunities.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21792" y="1325880"/>
            <a:ext cx="1005840" cy="20116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900" b="1" dirty="0">
                <a:solidFill>
                  <a:srgbClr val="0E5961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OCR link</a:t>
            </a:r>
            <a:endParaRPr lang="en-US" sz="900" dirty="0"/>
          </a:p>
        </p:txBody>
      </p:sp>
      <p:sp>
        <p:nvSpPr>
          <p:cNvPr id="6" name="Text 4"/>
          <p:cNvSpPr/>
          <p:nvPr/>
        </p:nvSpPr>
        <p:spPr>
          <a:xfrm>
            <a:off x="621792" y="1581912"/>
            <a:ext cx="4389120" cy="9601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0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Rowlingson and Mullineux focus attention on income and wealth inequalities. They are useful for showing that class advantage is material, not just cultural.</a:t>
            </a:r>
            <a:endParaRPr lang="en-US" sz="1200" dirty="0"/>
          </a:p>
        </p:txBody>
      </p:sp>
      <p:graphicFrame>
        <p:nvGraphicFramePr>
          <p:cNvPr id="7" name="Chart 0"/>
          <p:cNvGraphicFramePr/>
          <p:nvPr/>
        </p:nvGraphicFramePr>
        <p:xfrm>
          <a:off x="621792" y="2834640"/>
          <a:ext cx="4892040" cy="2468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 5"/>
          <p:cNvSpPr/>
          <p:nvPr/>
        </p:nvSpPr>
        <p:spPr>
          <a:xfrm>
            <a:off x="6446520" y="1371600"/>
            <a:ext cx="39319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Why it matters</a:t>
            </a:r>
            <a:endParaRPr lang="en-US" sz="1080" dirty="0"/>
          </a:p>
        </p:txBody>
      </p:sp>
      <p:sp>
        <p:nvSpPr>
          <p:cNvPr id="9" name="Shape 6"/>
          <p:cNvSpPr/>
          <p:nvPr/>
        </p:nvSpPr>
        <p:spPr>
          <a:xfrm>
            <a:off x="6858000" y="2267712"/>
            <a:ext cx="71932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0" name="Shape 7"/>
          <p:cNvSpPr/>
          <p:nvPr/>
        </p:nvSpPr>
        <p:spPr>
          <a:xfrm>
            <a:off x="8382000" y="2267712"/>
            <a:ext cx="71932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1" name="Shape 8"/>
          <p:cNvSpPr/>
          <p:nvPr/>
        </p:nvSpPr>
        <p:spPr>
          <a:xfrm>
            <a:off x="9906000" y="2267712"/>
            <a:ext cx="71932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2" name="Shape 9"/>
          <p:cNvSpPr/>
          <p:nvPr/>
        </p:nvSpPr>
        <p:spPr>
          <a:xfrm>
            <a:off x="645566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3" name="Text 10"/>
          <p:cNvSpPr/>
          <p:nvPr/>
        </p:nvSpPr>
        <p:spPr>
          <a:xfrm>
            <a:off x="645566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1</a:t>
            </a:r>
            <a:endParaRPr lang="en-US" sz="1300" dirty="0"/>
          </a:p>
        </p:txBody>
      </p:sp>
      <p:sp>
        <p:nvSpPr>
          <p:cNvPr id="14" name="Text 11"/>
          <p:cNvSpPr/>
          <p:nvPr/>
        </p:nvSpPr>
        <p:spPr>
          <a:xfrm>
            <a:off x="618134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Lower household income</a:t>
            </a:r>
            <a:endParaRPr lang="en-US" sz="700" dirty="0"/>
          </a:p>
        </p:txBody>
      </p:sp>
      <p:sp>
        <p:nvSpPr>
          <p:cNvPr id="15" name="Shape 12"/>
          <p:cNvSpPr/>
          <p:nvPr/>
        </p:nvSpPr>
        <p:spPr>
          <a:xfrm>
            <a:off x="797966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6" name="Text 13"/>
          <p:cNvSpPr/>
          <p:nvPr/>
        </p:nvSpPr>
        <p:spPr>
          <a:xfrm>
            <a:off x="797966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2</a:t>
            </a:r>
            <a:endParaRPr lang="en-US" sz="1300" dirty="0"/>
          </a:p>
        </p:txBody>
      </p:sp>
      <p:sp>
        <p:nvSpPr>
          <p:cNvPr id="17" name="Text 14"/>
          <p:cNvSpPr/>
          <p:nvPr/>
        </p:nvSpPr>
        <p:spPr>
          <a:xfrm>
            <a:off x="770534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Less ability to save</a:t>
            </a:r>
            <a:endParaRPr lang="en-US" sz="700" dirty="0"/>
          </a:p>
        </p:txBody>
      </p:sp>
      <p:sp>
        <p:nvSpPr>
          <p:cNvPr id="18" name="Shape 15"/>
          <p:cNvSpPr/>
          <p:nvPr/>
        </p:nvSpPr>
        <p:spPr>
          <a:xfrm>
            <a:off x="950366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9" name="Text 16"/>
          <p:cNvSpPr/>
          <p:nvPr/>
        </p:nvSpPr>
        <p:spPr>
          <a:xfrm>
            <a:off x="950366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3</a:t>
            </a:r>
            <a:endParaRPr lang="en-US" sz="1300" dirty="0"/>
          </a:p>
        </p:txBody>
      </p:sp>
      <p:sp>
        <p:nvSpPr>
          <p:cNvPr id="20" name="Text 17"/>
          <p:cNvSpPr/>
          <p:nvPr/>
        </p:nvSpPr>
        <p:spPr>
          <a:xfrm>
            <a:off x="922934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Greater debt risk</a:t>
            </a:r>
            <a:endParaRPr lang="en-US" sz="700" dirty="0"/>
          </a:p>
        </p:txBody>
      </p:sp>
      <p:sp>
        <p:nvSpPr>
          <p:cNvPr id="21" name="Shape 18"/>
          <p:cNvSpPr/>
          <p:nvPr/>
        </p:nvSpPr>
        <p:spPr>
          <a:xfrm>
            <a:off x="1102766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2" name="Text 19"/>
          <p:cNvSpPr/>
          <p:nvPr/>
        </p:nvSpPr>
        <p:spPr>
          <a:xfrm>
            <a:off x="1102766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4</a:t>
            </a:r>
            <a:endParaRPr lang="en-US" sz="1300" dirty="0"/>
          </a:p>
        </p:txBody>
      </p:sp>
      <p:sp>
        <p:nvSpPr>
          <p:cNvPr id="23" name="Text 20"/>
          <p:cNvSpPr/>
          <p:nvPr/>
        </p:nvSpPr>
        <p:spPr>
          <a:xfrm>
            <a:off x="1075334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Fewer choices in education, housing and work</a:t>
            </a:r>
            <a:endParaRPr lang="en-US" sz="700" dirty="0"/>
          </a:p>
        </p:txBody>
      </p:sp>
      <p:sp>
        <p:nvSpPr>
          <p:cNvPr id="24" name="Text 21"/>
          <p:cNvSpPr/>
          <p:nvPr/>
        </p:nvSpPr>
        <p:spPr>
          <a:xfrm>
            <a:off x="6437376" y="3886200"/>
            <a:ext cx="4663440" cy="96012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35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Exam move: do not just quote the statistic. Explain the link from income inequality to life chances: transport, study space, health, debt, housing and social mobility.</a:t>
            </a:r>
            <a:endParaRPr lang="en-US" sz="1350" dirty="0"/>
          </a:p>
        </p:txBody>
      </p:sp>
      <p:sp>
        <p:nvSpPr>
          <p:cNvPr id="25" name="Shape 22"/>
          <p:cNvSpPr/>
          <p:nvPr/>
        </p:nvSpPr>
        <p:spPr>
          <a:xfrm>
            <a:off x="8275320" y="5074920"/>
            <a:ext cx="2103120" cy="932688"/>
          </a:xfrm>
          <a:prstGeom prst="roundRect">
            <a:avLst>
              <a:gd name="adj" fmla="val 7843"/>
            </a:avLst>
          </a:prstGeom>
          <a:solidFill>
            <a:srgbClr val="EEF8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6" name="Text 23"/>
          <p:cNvSpPr/>
          <p:nvPr/>
        </p:nvSpPr>
        <p:spPr>
          <a:xfrm>
            <a:off x="8385048" y="5184648"/>
            <a:ext cx="18836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0E5961"/>
                </a:solidFill>
                <a:latin typeface="League Spartan"/>
              </a:rPr>
              <a:t>32.9%</a:t>
            </a:r>
            <a:endParaRPr lang="en-US" sz="2000" dirty="0"/>
          </a:p>
        </p:txBody>
      </p:sp>
      <p:sp>
        <p:nvSpPr>
          <p:cNvPr id="27" name="Text 24"/>
          <p:cNvSpPr/>
          <p:nvPr/>
        </p:nvSpPr>
        <p:spPr>
          <a:xfrm>
            <a:off x="8385048" y="5586984"/>
            <a:ext cx="18836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ONS Gini coefficient for disposable income, UK, FYE 2024</a:t>
            </a:r>
            <a:endParaRPr lang="en-US" sz="760" dirty="0"/>
          </a:p>
        </p:txBody>
      </p:sp>
      <p:sp>
        <p:nvSpPr>
          <p:cNvPr id="28" name="Shape 25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9" name="Text 26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ONS Household income inequality, UK: FYE 2024.</a:t>
            </a:r>
            <a:endParaRPr lang="en-US" sz="660" dirty="0"/>
          </a:p>
        </p:txBody>
      </p:sp>
      <p:pic>
        <p:nvPicPr>
          <p:cNvPr id="30" name="Image 0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31" name="Text 27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4</a:t>
            </a:r>
            <a:endParaRPr lang="en-US" sz="630" dirty="0"/>
          </a:p>
        </p:txBody>
      </p:sp>
      <p:pic>
        <p:nvPicPr>
          <p:cNvPr id="32" name="Picture 31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Wealth inequality and inherited advantage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Wealth can be stored, transferred and used to protect against risk.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21792" y="1325880"/>
            <a:ext cx="54864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ONS wealth thresholds, Great Britain, Apr 2020–Mar 2022</a:t>
            </a:r>
            <a:endParaRPr lang="en-US" sz="108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621792" y="1737360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4"/>
          <p:cNvSpPr/>
          <p:nvPr/>
        </p:nvSpPr>
        <p:spPr>
          <a:xfrm>
            <a:off x="6629400" y="1325880"/>
            <a:ext cx="4297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Atkinson: inherited wealth</a:t>
            </a:r>
            <a:endParaRPr lang="en-US" sz="1080" dirty="0"/>
          </a:p>
        </p:txBody>
      </p:sp>
      <p:sp>
        <p:nvSpPr>
          <p:cNvPr id="8" name="Text 5"/>
          <p:cNvSpPr/>
          <p:nvPr/>
        </p:nvSpPr>
        <p:spPr>
          <a:xfrm>
            <a:off x="6629400" y="1700784"/>
            <a:ext cx="4480560" cy="13716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30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Inherited wealth matters because it can be converted into advantages that look like “choice” or “effort”: help with deposits, rent, driving lessons, unpaid internships, university costs, and a safety net during unemployment.</a:t>
            </a:r>
            <a:endParaRPr lang="en-US" sz="1300" dirty="0"/>
          </a:p>
        </p:txBody>
      </p:sp>
      <p:sp>
        <p:nvSpPr>
          <p:cNvPr id="9" name="Shape 6"/>
          <p:cNvSpPr/>
          <p:nvPr/>
        </p:nvSpPr>
        <p:spPr>
          <a:xfrm>
            <a:off x="6629400" y="3419856"/>
            <a:ext cx="73152" cy="786384"/>
          </a:xfrm>
          <a:prstGeom prst="rect">
            <a:avLst/>
          </a:prstGeom>
          <a:solidFill>
            <a:srgbClr val="61267C"/>
          </a:solidFill>
          <a:ln w="12700">
            <a:solidFill>
              <a:srgbClr val="61267C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0" name="Text 7"/>
          <p:cNvSpPr/>
          <p:nvPr/>
        </p:nvSpPr>
        <p:spPr>
          <a:xfrm>
            <a:off x="6793992" y="3456432"/>
            <a:ext cx="4023360" cy="713232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Wealth inequality is often more important than income inequality when explaining intergenerational advantage.</a:t>
            </a:r>
            <a:endParaRPr lang="en-US" sz="1300" dirty="0"/>
          </a:p>
        </p:txBody>
      </p:sp>
      <p:sp>
        <p:nvSpPr>
          <p:cNvPr id="11" name="Shape 8"/>
          <p:cNvSpPr/>
          <p:nvPr/>
        </p:nvSpPr>
        <p:spPr>
          <a:xfrm>
            <a:off x="6629400" y="4800600"/>
            <a:ext cx="1645920" cy="932688"/>
          </a:xfrm>
          <a:prstGeom prst="roundRect">
            <a:avLst>
              <a:gd name="adj" fmla="val 7843"/>
            </a:avLst>
          </a:prstGeom>
          <a:solidFill>
            <a:srgbClr val="F2EA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2" name="Text 9"/>
          <p:cNvSpPr/>
          <p:nvPr/>
        </p:nvSpPr>
        <p:spPr>
          <a:xfrm>
            <a:off x="6739128" y="4910328"/>
            <a:ext cx="14264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61267C"/>
                </a:solidFill>
                <a:latin typeface="League Spartan"/>
              </a:rPr>
              <a:t>£1.2m+</a:t>
            </a:r>
            <a:endParaRPr lang="en-US" sz="2000" dirty="0"/>
          </a:p>
        </p:txBody>
      </p:sp>
      <p:sp>
        <p:nvSpPr>
          <p:cNvPr id="13" name="Text 10"/>
          <p:cNvSpPr/>
          <p:nvPr/>
        </p:nvSpPr>
        <p:spPr>
          <a:xfrm>
            <a:off x="6739128" y="5312664"/>
            <a:ext cx="14264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Wealthiest 10% household wealth threshold</a:t>
            </a:r>
            <a:endParaRPr lang="en-US" sz="760" dirty="0"/>
          </a:p>
        </p:txBody>
      </p:sp>
      <p:sp>
        <p:nvSpPr>
          <p:cNvPr id="14" name="Shape 11"/>
          <p:cNvSpPr/>
          <p:nvPr/>
        </p:nvSpPr>
        <p:spPr>
          <a:xfrm>
            <a:off x="8458200" y="4800600"/>
            <a:ext cx="1645920" cy="932688"/>
          </a:xfrm>
          <a:prstGeom prst="roundRect">
            <a:avLst>
              <a:gd name="adj" fmla="val 7843"/>
            </a:avLst>
          </a:prstGeom>
          <a:solidFill>
            <a:srgbClr val="F7F9FB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Text 12"/>
          <p:cNvSpPr/>
          <p:nvPr/>
        </p:nvSpPr>
        <p:spPr>
          <a:xfrm>
            <a:off x="8567928" y="4910328"/>
            <a:ext cx="142646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5E6A75"/>
                </a:solidFill>
                <a:latin typeface="League Spartan"/>
              </a:rPr>
              <a:t>£16.5k</a:t>
            </a:r>
            <a:endParaRPr lang="en-US" sz="2000" dirty="0"/>
          </a:p>
        </p:txBody>
      </p:sp>
      <p:sp>
        <p:nvSpPr>
          <p:cNvPr id="16" name="Text 13"/>
          <p:cNvSpPr/>
          <p:nvPr/>
        </p:nvSpPr>
        <p:spPr>
          <a:xfrm>
            <a:off x="8567928" y="5312664"/>
            <a:ext cx="142646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Least wealthy 10% household wealth threshold</a:t>
            </a:r>
            <a:endParaRPr lang="en-US" sz="760" dirty="0"/>
          </a:p>
        </p:txBody>
      </p:sp>
      <p:sp>
        <p:nvSpPr>
          <p:cNvPr id="17" name="Shape 14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8" name="Text 15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ONS Total wealth in Great Britain: April 2020 to March 2022.</a:t>
            </a:r>
            <a:endParaRPr lang="en-US" sz="660" dirty="0"/>
          </a:p>
        </p:txBody>
      </p:sp>
      <p:pic>
        <p:nvPicPr>
          <p:cNvPr id="19" name="Image 0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20" name="Text 16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5</a:t>
            </a:r>
            <a:endParaRPr lang="en-US" sz="630" dirty="0"/>
          </a:p>
        </p:txBody>
      </p:sp>
      <p:pic>
        <p:nvPicPr>
          <p:cNvPr id="21" name="Picture 20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Social mobility: Roberts, Goldthorpe and the Sutton Trust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Class advantage is reproduced through education, networks, place and access to elite pathways.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pic>
        <p:nvPicPr>
          <p:cNvPr id="5" name="Image 0" descr="/mnt/data/a_clean_vector_illustration_concept_scene_with_a_m.png"/>
          <p:cNvPicPr>
            <a:picLocks noChangeAspect="1"/>
          </p:cNvPicPr>
          <p:nvPr/>
        </p:nvPicPr>
        <p:blipFill>
          <a:blip r:embed="rId3"/>
          <a:srcRect r="39700"/>
          <a:stretch/>
        </p:blipFill>
        <p:spPr>
          <a:xfrm>
            <a:off x="658368" y="1353312"/>
            <a:ext cx="4114800" cy="3840480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166360" y="141732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Roberts</a:t>
            </a:r>
            <a:endParaRPr lang="en-US" sz="1080" dirty="0"/>
          </a:p>
        </p:txBody>
      </p:sp>
      <p:sp>
        <p:nvSpPr>
          <p:cNvPr id="7" name="Text 4"/>
          <p:cNvSpPr/>
          <p:nvPr/>
        </p:nvSpPr>
        <p:spPr>
          <a:xfrm>
            <a:off x="5166360" y="1719072"/>
            <a:ext cx="2697480" cy="12801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5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Middle-class employment security can support social mobility through stable income, stronger career knowledge and access to networks.</a:t>
            </a:r>
            <a:endParaRPr lang="en-US" sz="1150" dirty="0"/>
          </a:p>
        </p:txBody>
      </p:sp>
      <p:sp>
        <p:nvSpPr>
          <p:cNvPr id="8" name="Text 5"/>
          <p:cNvSpPr/>
          <p:nvPr/>
        </p:nvSpPr>
        <p:spPr>
          <a:xfrm>
            <a:off x="8275320" y="1417320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Goldthorpe</a:t>
            </a:r>
            <a:endParaRPr lang="en-US" sz="1080" dirty="0"/>
          </a:p>
        </p:txBody>
      </p:sp>
      <p:sp>
        <p:nvSpPr>
          <p:cNvPr id="9" name="Text 6"/>
          <p:cNvSpPr/>
          <p:nvPr/>
        </p:nvSpPr>
        <p:spPr>
          <a:xfrm>
            <a:off x="8275320" y="1719072"/>
            <a:ext cx="2697480" cy="12801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5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Mobility research often compares class positions over time through employment relationships and occupational categories.</a:t>
            </a:r>
            <a:endParaRPr lang="en-US" sz="1150" dirty="0"/>
          </a:p>
        </p:txBody>
      </p:sp>
      <p:sp>
        <p:nvSpPr>
          <p:cNvPr id="10" name="Text 7"/>
          <p:cNvSpPr/>
          <p:nvPr/>
        </p:nvSpPr>
        <p:spPr>
          <a:xfrm>
            <a:off x="5166360" y="3310128"/>
            <a:ext cx="1920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Sutton Trust</a:t>
            </a:r>
            <a:endParaRPr lang="en-US" sz="1080" dirty="0"/>
          </a:p>
        </p:txBody>
      </p:sp>
      <p:sp>
        <p:nvSpPr>
          <p:cNvPr id="11" name="Text 8"/>
          <p:cNvSpPr/>
          <p:nvPr/>
        </p:nvSpPr>
        <p:spPr>
          <a:xfrm>
            <a:off x="5166360" y="3611880"/>
            <a:ext cx="4892040" cy="8686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5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The Opportunity Index highlights the geography of opportunity; Elitist Britain 2025 helps students see how elite roles remain socially patterned.</a:t>
            </a:r>
            <a:endParaRPr lang="en-US" sz="1150" dirty="0"/>
          </a:p>
        </p:txBody>
      </p:sp>
      <p:sp>
        <p:nvSpPr>
          <p:cNvPr id="12" name="Text 9"/>
          <p:cNvSpPr/>
          <p:nvPr/>
        </p:nvSpPr>
        <p:spPr>
          <a:xfrm>
            <a:off x="5166360" y="4901184"/>
            <a:ext cx="5074920" cy="54864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4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Class mobility is not just about aspiration: it is also about place, networks, employer practices and the resources needed to take up opportunities.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4" name="Text 11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Sutton Trust Opportunity Index and Elitist Britain 2025.</a:t>
            </a:r>
            <a:endParaRPr lang="en-US" sz="660" dirty="0"/>
          </a:p>
        </p:txBody>
      </p:sp>
      <p:pic>
        <p:nvPicPr>
          <p:cNvPr id="15" name="Image 1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6</a:t>
            </a:r>
            <a:endParaRPr lang="en-US" sz="630" dirty="0"/>
          </a:p>
        </p:txBody>
      </p:sp>
      <p:pic>
        <p:nvPicPr>
          <p:cNvPr id="17" name="Picture 16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Employment security: Gallie, Roberts + JRF/Living Wage data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A job does not always equal security. Contract type, hours and progression matter.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21792" y="1353312"/>
            <a:ext cx="5212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JRF in-work poverty rates by work pattern</a:t>
            </a:r>
            <a:endParaRPr lang="en-US" sz="1080" dirty="0"/>
          </a:p>
        </p:txBody>
      </p:sp>
      <p:graphicFrame>
        <p:nvGraphicFramePr>
          <p:cNvPr id="6" name="Chart 0"/>
          <p:cNvGraphicFramePr/>
          <p:nvPr/>
        </p:nvGraphicFramePr>
        <p:xfrm>
          <a:off x="621792" y="1737360"/>
          <a:ext cx="5577840" cy="3291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4"/>
          <p:cNvSpPr/>
          <p:nvPr/>
        </p:nvSpPr>
        <p:spPr>
          <a:xfrm>
            <a:off x="6629400" y="1353312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Gallie: economic restructuring and deskilling</a:t>
            </a:r>
            <a:endParaRPr lang="en-US" sz="1080" dirty="0"/>
          </a:p>
        </p:txBody>
      </p:sp>
      <p:sp>
        <p:nvSpPr>
          <p:cNvPr id="8" name="Text 5"/>
          <p:cNvSpPr/>
          <p:nvPr/>
        </p:nvSpPr>
        <p:spPr>
          <a:xfrm>
            <a:off x="6629400" y="1682496"/>
            <a:ext cx="4343400" cy="86868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3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Working-class/manual occupations can be disproportionately affected when traditional industries decline and more insecure service work expands.</a:t>
            </a:r>
            <a:endParaRPr lang="en-US" sz="1230" dirty="0"/>
          </a:p>
        </p:txBody>
      </p:sp>
      <p:sp>
        <p:nvSpPr>
          <p:cNvPr id="9" name="Text 6"/>
          <p:cNvSpPr/>
          <p:nvPr/>
        </p:nvSpPr>
        <p:spPr>
          <a:xfrm>
            <a:off x="6629400" y="2880360"/>
            <a:ext cx="42062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Living Wage Foundation</a:t>
            </a:r>
            <a:endParaRPr lang="en-US" sz="1080" dirty="0"/>
          </a:p>
        </p:txBody>
      </p:sp>
      <p:sp>
        <p:nvSpPr>
          <p:cNvPr id="10" name="Shape 7"/>
          <p:cNvSpPr/>
          <p:nvPr/>
        </p:nvSpPr>
        <p:spPr>
          <a:xfrm>
            <a:off x="6629400" y="3255264"/>
            <a:ext cx="1554480" cy="932688"/>
          </a:xfrm>
          <a:prstGeom prst="roundRect">
            <a:avLst>
              <a:gd name="adj" fmla="val 7843"/>
            </a:avLst>
          </a:prstGeom>
          <a:solidFill>
            <a:srgbClr val="F2EA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1" name="Text 8"/>
          <p:cNvSpPr/>
          <p:nvPr/>
        </p:nvSpPr>
        <p:spPr>
          <a:xfrm>
            <a:off x="6739128" y="3364992"/>
            <a:ext cx="13350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61267C"/>
                </a:solidFill>
                <a:latin typeface="League Spartan"/>
              </a:rPr>
              <a:t>4.4m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6739128" y="3767328"/>
            <a:ext cx="133502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Jobs paid below the real Living Wage in April 2025</a:t>
            </a:r>
            <a:endParaRPr lang="en-US" sz="760" dirty="0"/>
          </a:p>
        </p:txBody>
      </p:sp>
      <p:sp>
        <p:nvSpPr>
          <p:cNvPr id="13" name="Text 10"/>
          <p:cNvSpPr/>
          <p:nvPr/>
        </p:nvSpPr>
        <p:spPr>
          <a:xfrm>
            <a:off x="8458200" y="3310128"/>
            <a:ext cx="2606040" cy="713232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Use this to show that class inequality can exist inside the labour market, not only between employed and unemployed people.</a:t>
            </a:r>
            <a:endParaRPr lang="en-US" sz="1050" dirty="0"/>
          </a:p>
        </p:txBody>
      </p:sp>
      <p:sp>
        <p:nvSpPr>
          <p:cNvPr id="14" name="Shape 11"/>
          <p:cNvSpPr/>
          <p:nvPr/>
        </p:nvSpPr>
        <p:spPr>
          <a:xfrm>
            <a:off x="6629400" y="4754880"/>
            <a:ext cx="73152" cy="731520"/>
          </a:xfrm>
          <a:prstGeom prst="rect">
            <a:avLst/>
          </a:prstGeom>
          <a:solidFill>
            <a:srgbClr val="0E5961"/>
          </a:solidFill>
          <a:ln w="1270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Text 12"/>
          <p:cNvSpPr/>
          <p:nvPr/>
        </p:nvSpPr>
        <p:spPr>
          <a:xfrm>
            <a:off x="6793992" y="4791456"/>
            <a:ext cx="3977640" cy="65836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Employment security is a bridge between class position and life chances: housing, health, family life and mobility.</a:t>
            </a:r>
            <a:endParaRPr lang="en-US" sz="1300" dirty="0"/>
          </a:p>
        </p:txBody>
      </p:sp>
      <p:sp>
        <p:nvSpPr>
          <p:cNvPr id="16" name="Shape 13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7" name="Text 14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JRF Work and Poverty (2026); Living Wage Foundation Life on Low Pay / media statistics (2025).</a:t>
            </a:r>
            <a:endParaRPr lang="en-US" sz="660" dirty="0"/>
          </a:p>
        </p:txBody>
      </p:sp>
      <p:pic>
        <p:nvPicPr>
          <p:cNvPr id="18" name="Image 0" descr="/mnt/data/The Sociology Guy-logos_transparent(1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19" name="Text 15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7</a:t>
            </a:r>
            <a:endParaRPr lang="en-US" sz="630" dirty="0"/>
          </a:p>
        </p:txBody>
      </p:sp>
      <p:pic>
        <p:nvPicPr>
          <p:cNvPr id="20" name="Picture 19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Poverty and food insecurity: Wakeman + Trussell/JRF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Poverty affects health, family life and participation in education or work.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Text 3"/>
          <p:cNvSpPr/>
          <p:nvPr/>
        </p:nvSpPr>
        <p:spPr>
          <a:xfrm>
            <a:off x="658368" y="1417320"/>
            <a:ext cx="1828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Wakeman</a:t>
            </a:r>
            <a:endParaRPr lang="en-US" sz="1080" dirty="0"/>
          </a:p>
        </p:txBody>
      </p:sp>
      <p:sp>
        <p:nvSpPr>
          <p:cNvPr id="6" name="Text 4"/>
          <p:cNvSpPr/>
          <p:nvPr/>
        </p:nvSpPr>
        <p:spPr>
          <a:xfrm>
            <a:off x="658368" y="1737360"/>
            <a:ext cx="3566160" cy="9144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2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Food banks and nutritional deficiencies are useful evidence of material hardship. They show how class inequality enters everyday life.</a:t>
            </a:r>
            <a:endParaRPr lang="en-US" sz="1220" dirty="0"/>
          </a:p>
        </p:txBody>
      </p:sp>
      <p:sp>
        <p:nvSpPr>
          <p:cNvPr id="7" name="Shape 5"/>
          <p:cNvSpPr/>
          <p:nvPr/>
        </p:nvSpPr>
        <p:spPr>
          <a:xfrm>
            <a:off x="658368" y="2880360"/>
            <a:ext cx="2011680" cy="932688"/>
          </a:xfrm>
          <a:prstGeom prst="roundRect">
            <a:avLst>
              <a:gd name="adj" fmla="val 7843"/>
            </a:avLst>
          </a:prstGeom>
          <a:solidFill>
            <a:srgbClr val="F2EA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8" name="Text 6"/>
          <p:cNvSpPr/>
          <p:nvPr/>
        </p:nvSpPr>
        <p:spPr>
          <a:xfrm>
            <a:off x="768096" y="2990088"/>
            <a:ext cx="17922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61267C"/>
                </a:solidFill>
                <a:latin typeface="League Spartan"/>
              </a:rPr>
              <a:t>2.6m+</a:t>
            </a: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68096" y="3392424"/>
            <a:ext cx="179222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Emergency food parcels distributed by Trussell food banks in 2025</a:t>
            </a:r>
            <a:endParaRPr lang="en-US" sz="760" dirty="0"/>
          </a:p>
        </p:txBody>
      </p:sp>
      <p:sp>
        <p:nvSpPr>
          <p:cNvPr id="10" name="Shape 8"/>
          <p:cNvSpPr/>
          <p:nvPr/>
        </p:nvSpPr>
        <p:spPr>
          <a:xfrm>
            <a:off x="2889504" y="2880360"/>
            <a:ext cx="2011680" cy="932688"/>
          </a:xfrm>
          <a:prstGeom prst="roundRect">
            <a:avLst>
              <a:gd name="adj" fmla="val 7843"/>
            </a:avLst>
          </a:prstGeom>
          <a:solidFill>
            <a:srgbClr val="EEF8F8"/>
          </a:solidFill>
          <a:ln w="10160">
            <a:solidFill>
              <a:srgbClr val="D5DDE5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1" name="Text 9"/>
          <p:cNvSpPr/>
          <p:nvPr/>
        </p:nvSpPr>
        <p:spPr>
          <a:xfrm>
            <a:off x="2999232" y="2990088"/>
            <a:ext cx="1792224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2000" b="1" dirty="0">
                <a:solidFill>
                  <a:srgbClr val="0E5961"/>
                </a:solidFill>
                <a:latin typeface="League Spartan"/>
              </a:rPr>
              <a:t>21%</a:t>
            </a: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2999232" y="3392424"/>
            <a:ext cx="179222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60" dirty="0">
                <a:solidFill>
                  <a:srgbClr val="5E6A75"/>
                </a:solidFill>
                <a:latin typeface="League Spartan"/>
              </a:rPr>
              <a:t>JRF overall poverty rate in the latest year, 2023/24</a:t>
            </a:r>
            <a:endParaRPr lang="en-US" sz="760" dirty="0"/>
          </a:p>
        </p:txBody>
      </p:sp>
      <p:sp>
        <p:nvSpPr>
          <p:cNvPr id="13" name="Text 11"/>
          <p:cNvSpPr/>
          <p:nvPr/>
        </p:nvSpPr>
        <p:spPr>
          <a:xfrm>
            <a:off x="5669280" y="1417320"/>
            <a:ext cx="41148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Life-chance chain</a:t>
            </a:r>
            <a:endParaRPr lang="en-US" sz="1080" dirty="0"/>
          </a:p>
        </p:txBody>
      </p:sp>
      <p:sp>
        <p:nvSpPr>
          <p:cNvPr id="14" name="Shape 12"/>
          <p:cNvSpPr/>
          <p:nvPr/>
        </p:nvSpPr>
        <p:spPr>
          <a:xfrm>
            <a:off x="6035040" y="2267712"/>
            <a:ext cx="47548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Shape 13"/>
          <p:cNvSpPr/>
          <p:nvPr/>
        </p:nvSpPr>
        <p:spPr>
          <a:xfrm>
            <a:off x="7315200" y="2267712"/>
            <a:ext cx="47548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6" name="Shape 14"/>
          <p:cNvSpPr/>
          <p:nvPr/>
        </p:nvSpPr>
        <p:spPr>
          <a:xfrm>
            <a:off x="8595360" y="2267712"/>
            <a:ext cx="47548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7" name="Shape 15"/>
          <p:cNvSpPr/>
          <p:nvPr/>
        </p:nvSpPr>
        <p:spPr>
          <a:xfrm>
            <a:off x="9875520" y="2267712"/>
            <a:ext cx="475488" cy="0"/>
          </a:xfrm>
          <a:prstGeom prst="line">
            <a:avLst/>
          </a:prstGeom>
          <a:noFill/>
          <a:ln w="25400">
            <a:solidFill>
              <a:srgbClr val="0E5961"/>
            </a:solidFill>
            <a:prstDash val="solid"/>
            <a:headEnd type="none"/>
            <a:tailEnd type="triangle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8" name="Shape 16"/>
          <p:cNvSpPr/>
          <p:nvPr/>
        </p:nvSpPr>
        <p:spPr>
          <a:xfrm>
            <a:off x="563270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9" name="Text 17"/>
          <p:cNvSpPr/>
          <p:nvPr/>
        </p:nvSpPr>
        <p:spPr>
          <a:xfrm>
            <a:off x="563270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1</a:t>
            </a:r>
            <a:endParaRPr lang="en-US" sz="1300" dirty="0"/>
          </a:p>
        </p:txBody>
      </p:sp>
      <p:sp>
        <p:nvSpPr>
          <p:cNvPr id="20" name="Text 18"/>
          <p:cNvSpPr/>
          <p:nvPr/>
        </p:nvSpPr>
        <p:spPr>
          <a:xfrm>
            <a:off x="535838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Low income or benefit gap</a:t>
            </a:r>
            <a:endParaRPr lang="en-US" sz="700" dirty="0"/>
          </a:p>
        </p:txBody>
      </p:sp>
      <p:sp>
        <p:nvSpPr>
          <p:cNvPr id="21" name="Shape 19"/>
          <p:cNvSpPr/>
          <p:nvPr/>
        </p:nvSpPr>
        <p:spPr>
          <a:xfrm>
            <a:off x="691286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2" name="Text 20"/>
          <p:cNvSpPr/>
          <p:nvPr/>
        </p:nvSpPr>
        <p:spPr>
          <a:xfrm>
            <a:off x="691286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2</a:t>
            </a:r>
            <a:endParaRPr lang="en-US" sz="1300" dirty="0"/>
          </a:p>
        </p:txBody>
      </p:sp>
      <p:sp>
        <p:nvSpPr>
          <p:cNvPr id="23" name="Text 21"/>
          <p:cNvSpPr/>
          <p:nvPr/>
        </p:nvSpPr>
        <p:spPr>
          <a:xfrm>
            <a:off x="663854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Food or energy insecurity</a:t>
            </a:r>
            <a:endParaRPr lang="en-US" sz="700" dirty="0"/>
          </a:p>
        </p:txBody>
      </p:sp>
      <p:sp>
        <p:nvSpPr>
          <p:cNvPr id="24" name="Shape 22"/>
          <p:cNvSpPr/>
          <p:nvPr/>
        </p:nvSpPr>
        <p:spPr>
          <a:xfrm>
            <a:off x="819302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5" name="Text 23"/>
          <p:cNvSpPr/>
          <p:nvPr/>
        </p:nvSpPr>
        <p:spPr>
          <a:xfrm>
            <a:off x="819302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3</a:t>
            </a:r>
            <a:endParaRPr lang="en-US" sz="1300" dirty="0"/>
          </a:p>
        </p:txBody>
      </p:sp>
      <p:sp>
        <p:nvSpPr>
          <p:cNvPr id="26" name="Text 24"/>
          <p:cNvSpPr/>
          <p:nvPr/>
        </p:nvSpPr>
        <p:spPr>
          <a:xfrm>
            <a:off x="791870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Stress and poorer health</a:t>
            </a:r>
            <a:endParaRPr lang="en-US" sz="700" dirty="0"/>
          </a:p>
        </p:txBody>
      </p:sp>
      <p:sp>
        <p:nvSpPr>
          <p:cNvPr id="27" name="Shape 25"/>
          <p:cNvSpPr/>
          <p:nvPr/>
        </p:nvSpPr>
        <p:spPr>
          <a:xfrm>
            <a:off x="947318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28" name="Text 26"/>
          <p:cNvSpPr/>
          <p:nvPr/>
        </p:nvSpPr>
        <p:spPr>
          <a:xfrm>
            <a:off x="947318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4</a:t>
            </a:r>
            <a:endParaRPr lang="en-US" sz="1300" dirty="0"/>
          </a:p>
        </p:txBody>
      </p:sp>
      <p:sp>
        <p:nvSpPr>
          <p:cNvPr id="29" name="Text 27"/>
          <p:cNvSpPr/>
          <p:nvPr/>
        </p:nvSpPr>
        <p:spPr>
          <a:xfrm>
            <a:off x="919886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Lower participation in school/work</a:t>
            </a:r>
            <a:endParaRPr lang="en-US" sz="700" dirty="0"/>
          </a:p>
        </p:txBody>
      </p:sp>
      <p:sp>
        <p:nvSpPr>
          <p:cNvPr id="30" name="Shape 28"/>
          <p:cNvSpPr/>
          <p:nvPr/>
        </p:nvSpPr>
        <p:spPr>
          <a:xfrm>
            <a:off x="10753344" y="1956816"/>
            <a:ext cx="621792" cy="621792"/>
          </a:xfrm>
          <a:prstGeom prst="ellipse">
            <a:avLst/>
          </a:prstGeom>
          <a:solidFill>
            <a:srgbClr val="DCEEEF"/>
          </a:solidFill>
          <a:ln w="15240">
            <a:solidFill>
              <a:srgbClr val="0E5961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1" name="Text 29"/>
          <p:cNvSpPr/>
          <p:nvPr/>
        </p:nvSpPr>
        <p:spPr>
          <a:xfrm>
            <a:off x="10753344" y="2121408"/>
            <a:ext cx="621792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300" b="1" dirty="0">
                <a:solidFill>
                  <a:srgbClr val="0E5961"/>
                </a:solidFill>
                <a:latin typeface="League Spartan"/>
              </a:rPr>
              <a:t>5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10479024" y="2706624"/>
            <a:ext cx="1078992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700" dirty="0">
                <a:solidFill>
                  <a:srgbClr val="111827"/>
                </a:solidFill>
                <a:latin typeface="League Spartan"/>
              </a:rPr>
              <a:t>Reduced mobility</a:t>
            </a:r>
            <a:endParaRPr lang="en-US" sz="700" dirty="0"/>
          </a:p>
        </p:txBody>
      </p:sp>
      <p:sp>
        <p:nvSpPr>
          <p:cNvPr id="33" name="Text 31"/>
          <p:cNvSpPr/>
          <p:nvPr/>
        </p:nvSpPr>
        <p:spPr>
          <a:xfrm>
            <a:off x="5632704" y="4206240"/>
            <a:ext cx="4892040" cy="82296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25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Teaching warning: avoid presenting food banks as a solution to inequality. They are evidence of unmet need and a useful route into social policy evaluation.</a:t>
            </a:r>
            <a:endParaRPr lang="en-US" sz="1250" dirty="0"/>
          </a:p>
        </p:txBody>
      </p:sp>
      <p:sp>
        <p:nvSpPr>
          <p:cNvPr id="34" name="Shape 32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35" name="Text 33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Trussell end-of-year stats; JRF UK Poverty 2026.</a:t>
            </a:r>
            <a:endParaRPr lang="en-US" sz="660" dirty="0"/>
          </a:p>
        </p:txBody>
      </p:sp>
      <p:pic>
        <p:nvPicPr>
          <p:cNvPr id="36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37" name="Text 34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8</a:t>
            </a:r>
            <a:endParaRPr lang="en-US" sz="630" dirty="0"/>
          </a:p>
        </p:txBody>
      </p:sp>
      <p:pic>
        <p:nvPicPr>
          <p:cNvPr id="38" name="Picture 3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8912" y="310896"/>
            <a:ext cx="7772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260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Marxist explanations: class power and inequality</a:t>
            </a:r>
            <a:endParaRPr lang="en-US" sz="2600" dirty="0"/>
          </a:p>
        </p:txBody>
      </p:sp>
      <p:sp>
        <p:nvSpPr>
          <p:cNvPr id="3" name="Text 1"/>
          <p:cNvSpPr/>
          <p:nvPr/>
        </p:nvSpPr>
        <p:spPr>
          <a:xfrm>
            <a:off x="457200" y="813816"/>
            <a:ext cx="795528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50" dirty="0">
                <a:solidFill>
                  <a:srgbClr val="5E6A75"/>
                </a:solidFill>
                <a:latin typeface="League Spartan"/>
              </a:rPr>
              <a:t>Marxist approaches focus on ownership, exploitation and the reproduction of capitalist class relations.</a:t>
            </a:r>
            <a:endParaRPr lang="en-US" sz="1050" dirty="0"/>
          </a:p>
        </p:txBody>
      </p:sp>
      <p:sp>
        <p:nvSpPr>
          <p:cNvPr id="4" name="Shape 2"/>
          <p:cNvSpPr/>
          <p:nvPr/>
        </p:nvSpPr>
        <p:spPr>
          <a:xfrm>
            <a:off x="457200" y="1115568"/>
            <a:ext cx="110642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5" name="Shape 3"/>
          <p:cNvSpPr/>
          <p:nvPr/>
        </p:nvSpPr>
        <p:spPr>
          <a:xfrm>
            <a:off x="676656" y="1298448"/>
            <a:ext cx="73152" cy="914400"/>
          </a:xfrm>
          <a:prstGeom prst="rect">
            <a:avLst/>
          </a:prstGeom>
          <a:solidFill>
            <a:srgbClr val="61267C"/>
          </a:solidFill>
          <a:ln w="12700">
            <a:solidFill>
              <a:srgbClr val="61267C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6" name="Text 4"/>
          <p:cNvSpPr/>
          <p:nvPr/>
        </p:nvSpPr>
        <p:spPr>
          <a:xfrm>
            <a:off x="841248" y="1335024"/>
            <a:ext cx="4572000" cy="841248"/>
          </a:xfrm>
          <a:prstGeom prst="rect">
            <a:avLst/>
          </a:prstGeom>
          <a:noFill/>
          <a:ln/>
        </p:spPr>
        <p:txBody>
          <a:bodyPr wrap="square" lIns="508" tIns="508" rIns="508" bIns="508" rtlCol="0" anchor="ctr">
            <a:normAutofit/>
          </a:bodyPr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300" i="1" dirty="0">
                <a:solidFill>
                  <a:srgbClr val="111827"/>
                </a:solidFill>
                <a:latin typeface="League Spartan"/>
              </a:rPr>
              <a:t>Class inequality is not just a pattern in data; it is a power relationship rooted in ownership and control.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768096" y="2606040"/>
            <a:ext cx="20116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Karl Marx</a:t>
            </a:r>
            <a:endParaRPr lang="en-US" sz="1080" dirty="0"/>
          </a:p>
        </p:txBody>
      </p:sp>
      <p:sp>
        <p:nvSpPr>
          <p:cNvPr id="8" name="Text 6"/>
          <p:cNvSpPr/>
          <p:nvPr/>
        </p:nvSpPr>
        <p:spPr>
          <a:xfrm>
            <a:off x="768096" y="2944368"/>
            <a:ext cx="3108960" cy="11430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7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The bourgeoisie own productive resources; the proletariat sell labour for wages. Inequality reflects structural power, not only individual differences.</a:t>
            </a:r>
            <a:endParaRPr lang="en-US" sz="1170" dirty="0"/>
          </a:p>
        </p:txBody>
      </p:sp>
      <p:sp>
        <p:nvSpPr>
          <p:cNvPr id="9" name="Text 7"/>
          <p:cNvSpPr/>
          <p:nvPr/>
        </p:nvSpPr>
        <p:spPr>
          <a:xfrm>
            <a:off x="4617720" y="2606040"/>
            <a:ext cx="2651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61267C"/>
                </a:solidFill>
                <a:latin typeface="League Spartan"/>
              </a:rPr>
              <a:t>Westergaard &amp; Resler</a:t>
            </a:r>
            <a:endParaRPr lang="en-US" sz="1080" dirty="0"/>
          </a:p>
        </p:txBody>
      </p:sp>
      <p:sp>
        <p:nvSpPr>
          <p:cNvPr id="10" name="Text 8"/>
          <p:cNvSpPr/>
          <p:nvPr/>
        </p:nvSpPr>
        <p:spPr>
          <a:xfrm>
            <a:off x="4617720" y="2944368"/>
            <a:ext cx="3108960" cy="11430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7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Continuing class inequality is maintained through ownership, wealth concentration and the ability of elites to influence institutions.</a:t>
            </a:r>
            <a:endParaRPr lang="en-US" sz="1170" dirty="0"/>
          </a:p>
        </p:txBody>
      </p:sp>
      <p:sp>
        <p:nvSpPr>
          <p:cNvPr id="11" name="Text 9"/>
          <p:cNvSpPr/>
          <p:nvPr/>
        </p:nvSpPr>
        <p:spPr>
          <a:xfrm>
            <a:off x="8366760" y="2606040"/>
            <a:ext cx="228600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1080" b="1" dirty="0">
                <a:solidFill>
                  <a:srgbClr val="0E5961"/>
                </a:solidFill>
                <a:latin typeface="League Spartan"/>
              </a:rPr>
              <a:t>Application</a:t>
            </a:r>
            <a:endParaRPr lang="en-US" sz="1080" dirty="0"/>
          </a:p>
        </p:txBody>
      </p:sp>
      <p:sp>
        <p:nvSpPr>
          <p:cNvPr id="12" name="Text 10"/>
          <p:cNvSpPr/>
          <p:nvPr/>
        </p:nvSpPr>
        <p:spPr>
          <a:xfrm>
            <a:off x="8366760" y="2944368"/>
            <a:ext cx="2743200" cy="1143000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l">
              <a:buNone/>
              <a:defRPr>
                <a:latin typeface="League Spartan"/>
              </a:defRPr>
            </a:pPr>
            <a:r>
              <a:rPr lang="en-US" sz="1170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Use with: wealth inequality, inherited advantage, corporate power, low wages, deskilling and food insecurity.</a:t>
            </a:r>
            <a:endParaRPr lang="en-US" sz="1170" dirty="0"/>
          </a:p>
        </p:txBody>
      </p:sp>
      <p:sp>
        <p:nvSpPr>
          <p:cNvPr id="13" name="Text 11"/>
          <p:cNvSpPr/>
          <p:nvPr/>
        </p:nvSpPr>
        <p:spPr>
          <a:xfrm>
            <a:off x="960120" y="4892040"/>
            <a:ext cx="9784080" cy="566928"/>
          </a:xfrm>
          <a:prstGeom prst="rect">
            <a:avLst/>
          </a:prstGeom>
          <a:noFill/>
          <a:ln/>
        </p:spPr>
        <p:txBody>
          <a:bodyPr wrap="square" lIns="1016" tIns="1016" rIns="1016" bIns="1016" rtlCol="0" anchor="t">
            <a:normAutofit/>
          </a:bodyPr>
          <a:lstStyle/>
          <a:p>
            <a:pPr marL="0" indent="0" algn="ctr">
              <a:buNone/>
              <a:defRPr>
                <a:latin typeface="League Spartan"/>
              </a:defRPr>
            </a:pPr>
            <a:r>
              <a:rPr lang="en-US" sz="1450" b="1" dirty="0">
                <a:solidFill>
                  <a:srgbClr val="111827"/>
                </a:solidFill>
                <a:latin typeface="League Spartan" pitchFamily="34" charset="0"/>
                <a:ea typeface="Noto Sans" pitchFamily="34" charset="-122"/>
                <a:cs typeface="Noto Sans" pitchFamily="34" charset="-120"/>
              </a:rPr>
              <a:t>Evaluation: Marxism explains structural power well but can underplay differences within classes, status, culture and the role of social mobility.</a:t>
            </a:r>
            <a:endParaRPr lang="en-US" sz="1450" dirty="0"/>
          </a:p>
        </p:txBody>
      </p:sp>
      <p:sp>
        <p:nvSpPr>
          <p:cNvPr id="14" name="Shape 12"/>
          <p:cNvSpPr/>
          <p:nvPr/>
        </p:nvSpPr>
        <p:spPr>
          <a:xfrm>
            <a:off x="457200" y="6519672"/>
            <a:ext cx="10378440" cy="0"/>
          </a:xfrm>
          <a:prstGeom prst="line">
            <a:avLst/>
          </a:prstGeom>
          <a:noFill/>
          <a:ln w="12700">
            <a:solidFill>
              <a:srgbClr val="E8EDF2"/>
            </a:solidFill>
            <a:prstDash val="solid"/>
          </a:ln>
        </p:spPr>
        <p:txBody>
          <a:bodyPr/>
          <a:lstStyle/>
          <a:p>
            <a:pPr>
              <a:defRPr>
                <a:latin typeface="League Spartan"/>
              </a:defRPr>
            </a:pPr>
            <a:endParaRPr/>
          </a:p>
        </p:txBody>
      </p:sp>
      <p:sp>
        <p:nvSpPr>
          <p:cNvPr id="15" name="Text 13"/>
          <p:cNvSpPr/>
          <p:nvPr/>
        </p:nvSpPr>
        <p:spPr>
          <a:xfrm>
            <a:off x="457200" y="6574536"/>
            <a:ext cx="886968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>
                <a:latin typeface="League Spartan"/>
              </a:defRPr>
            </a:pPr>
            <a:r>
              <a:rPr lang="en-US" sz="660" dirty="0">
                <a:solidFill>
                  <a:srgbClr val="667085"/>
                </a:solidFill>
                <a:latin typeface="League Spartan"/>
              </a:rPr>
              <a:t>Sources: OCR guide; Marx; Westergaard &amp; Resler (1976).</a:t>
            </a:r>
            <a:endParaRPr lang="en-US" sz="660" dirty="0"/>
          </a:p>
        </p:txBody>
      </p:sp>
      <p:pic>
        <p:nvPicPr>
          <p:cNvPr id="16" name="Image 0" descr="/mnt/data/The Sociology Guy-logos_transparent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32522" y="6327648"/>
            <a:ext cx="409740" cy="420624"/>
          </a:xfrm>
          <a:prstGeom prst="rect">
            <a:avLst/>
          </a:prstGeom>
        </p:spPr>
      </p:pic>
      <p:sp>
        <p:nvSpPr>
          <p:cNvPr id="17" name="Text 14"/>
          <p:cNvSpPr/>
          <p:nvPr/>
        </p:nvSpPr>
        <p:spPr>
          <a:xfrm>
            <a:off x="11521440" y="6574536"/>
            <a:ext cx="228600" cy="1371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>
                <a:latin typeface="League Spartan"/>
              </a:defRPr>
            </a:pPr>
            <a:r>
              <a:rPr lang="en-US" sz="630" dirty="0">
                <a:solidFill>
                  <a:srgbClr val="98A2B3"/>
                </a:solidFill>
                <a:latin typeface="League Spartan"/>
              </a:rPr>
              <a:t>9</a:t>
            </a:r>
            <a:endParaRPr lang="en-US" sz="630" dirty="0"/>
          </a:p>
        </p:txBody>
      </p:sp>
      <p:pic>
        <p:nvPicPr>
          <p:cNvPr id="18" name="Picture 17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983" y="5707784"/>
            <a:ext cx="960120" cy="9856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Noto Sans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Noto San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2058</Words>
  <Application>Microsoft Office PowerPoint</Application>
  <PresentationFormat>Widescreen</PresentationFormat>
  <Paragraphs>244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Sociology Guy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Class Inequalities: Suggested Studies and Contemporary Evidence</dc:title>
  <dc:subject>Cambridge OCR A Level Sociology: Social Class Inequalities</dc:subject>
  <dc:creator>The Sociology Guy</dc:creator>
  <cp:lastModifiedBy>Craig Gelling</cp:lastModifiedBy>
  <cp:revision>1</cp:revision>
  <dcterms:created xsi:type="dcterms:W3CDTF">2026-06-23T23:08:34Z</dcterms:created>
  <dcterms:modified xsi:type="dcterms:W3CDTF">2026-06-23T23:20:02Z</dcterms:modified>
</cp:coreProperties>
</file>