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9952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age as a social inequality. Stress that age is biological but also socially organised through rights, expectations, stereotypes and institutional treatment. The lesson covers both young people and older people, then applies this to work and employment.</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show a contemporary evidence point. The House of Commons Library briefing summarises ONS data, reporting that 1.01 million people aged 16 to 24 were NEET in Jan-Mar 2026, or 13.5% of the age group, up by 89,000 on the year.</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GOV.UK release reports a 26.1% inactivity rate for people aged 50 to 64 in 2025, higher for women at 30.0%. It also reports around 572,000 inactive people aged 50 to 64 who would like to work. Use this to challenge the assumption that older workers always choose retirement freely.</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workplace scenario cards here if available. The key sociological move is to show age discrimination can occur through informal assumptions and organisational routines.</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links directly to the printable resource pack. Students should not just place examples; they should explain mechanism and evaluate impact.</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 skills slide. Encourage students to include a named study, concept and evidence. For evaluation, they might argue that age interacts with class, gender, disability, ethnicity and region.</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lists sources used in the presentation. Students do not need full bibliographic detail in exam responses, but they should be able to use named studies and accurate contemporary evidence.</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set up the lesson. Students often assume ageism means discrimination against older people only. The OCR topic requires students to consider both young people and old age.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can use the terms to build exam paragraphs. Encourage them to separate prejudice, stereotypes, discrimination and structural inequality.</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Hockey and James argue that dependency is socially organised across the life course. Children and older people can both be treated as dependent, although the form of dependency differs. Use this to challenge the idea that age is just biological.</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Ray, Sharp and Abrams produced a benchmark report on public attitudes to age discrimination. Bytheway’s work is useful for showing how chronological age categories can structure everyday treatment and institutional decisions.</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focuses on youth. Students can connect ageism to ideas of youth marginalisation, public-space control and dependency. Encourage examples from shops, schools, policing, employment and housing.</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OCR lists Milne (1999) for age inequalities. Use Milne to introduce the idea that older people are not all disadvantaged in the same way. Some may have political, consumer or housing wealth advantages, whereas others experience poverty, isolation or poor health.</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introduces intergenerational inequality. The key evaluation is that age cohorts are not internally equal. Wealthier young people may receive family support, while poorer older people may face poverty and ill-health.</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introduces the second specification section: age and work. Students should explain employment chances, training opportunities, unemployment, retirement and workplace treatment.</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2" name="Image 0" descr="/mnt/data/wide_clean_vector_illustration_infographic_scene_batch_1.png"/>
          <p:cNvPicPr>
            <a:picLocks noChangeAspect="1"/>
          </p:cNvPicPr>
          <p:nvPr/>
        </p:nvPicPr>
        <p:blipFill>
          <a:blip r:embed="rId3"/>
          <a:srcRect l="25312" r="25312"/>
          <a:stretch/>
        </p:blipFill>
        <p:spPr>
          <a:xfrm>
            <a:off x="6172200" y="0"/>
            <a:ext cx="6016752" cy="6858000"/>
          </a:xfrm>
          <a:prstGeom prst="rect">
            <a:avLst/>
          </a:prstGeom>
        </p:spPr>
      </p:pic>
      <p:sp>
        <p:nvSpPr>
          <p:cNvPr id="3" name="Shape 0"/>
          <p:cNvSpPr/>
          <p:nvPr/>
        </p:nvSpPr>
        <p:spPr>
          <a:xfrm>
            <a:off x="0" y="0"/>
            <a:ext cx="5989320" cy="6858000"/>
          </a:xfrm>
          <a:prstGeom prst="rect">
            <a:avLst/>
          </a:prstGeom>
          <a:solidFill>
            <a:srgbClr val="FFFFFF">
              <a:alpha val="97000"/>
            </a:srgbClr>
          </a:solidFill>
          <a:ln w="12700">
            <a:solidFill>
              <a:srgbClr val="FFFFFF">
                <a:alpha val="0"/>
              </a:srgbClr>
            </a:solidFill>
            <a:prstDash val="solid"/>
          </a:ln>
        </p:spPr>
        <p:txBody>
          <a:bodyPr/>
          <a:lstStyle/>
          <a:p>
            <a:endParaRPr lang="en-GB"/>
          </a:p>
        </p:txBody>
      </p:sp>
      <p:pic>
        <p:nvPicPr>
          <p:cNvPr id="4" name="Image 1" descr="/mnt/data/the_sociology_guy_logo_cropped.png"/>
          <p:cNvPicPr>
            <a:picLocks noChangeAspect="1"/>
          </p:cNvPicPr>
          <p:nvPr/>
        </p:nvPicPr>
        <p:blipFill>
          <a:blip r:embed="rId4"/>
          <a:stretch>
            <a:fillRect/>
          </a:stretch>
        </p:blipFill>
        <p:spPr>
          <a:xfrm>
            <a:off x="1237215" y="320040"/>
            <a:ext cx="597954" cy="585216"/>
          </a:xfrm>
          <a:prstGeom prst="rect">
            <a:avLst/>
          </a:prstGeom>
        </p:spPr>
      </p:pic>
      <p:sp>
        <p:nvSpPr>
          <p:cNvPr id="5" name="Text 1"/>
          <p:cNvSpPr/>
          <p:nvPr/>
        </p:nvSpPr>
        <p:spPr>
          <a:xfrm>
            <a:off x="566928" y="1508760"/>
            <a:ext cx="5074920" cy="932688"/>
          </a:xfrm>
          <a:prstGeom prst="rect">
            <a:avLst/>
          </a:prstGeom>
          <a:noFill/>
          <a:ln/>
        </p:spPr>
        <p:txBody>
          <a:bodyPr wrap="square" lIns="0" tIns="0" rIns="0" bIns="0" rtlCol="0" anchor="ctr"/>
          <a:lstStyle/>
          <a:p>
            <a:pPr marL="0" indent="0">
              <a:buNone/>
            </a:pPr>
            <a:r>
              <a:rPr lang="en-US" sz="3200" b="1" dirty="0">
                <a:solidFill>
                  <a:srgbClr val="0B2D45"/>
                </a:solidFill>
                <a:latin typeface="League Spartan" pitchFamily="34" charset="0"/>
                <a:ea typeface="League Spartan" pitchFamily="34" charset="-122"/>
                <a:cs typeface="League Spartan" pitchFamily="34" charset="-120"/>
              </a:rPr>
              <a:t>Age inequalities and ageism</a:t>
            </a:r>
            <a:endParaRPr lang="en-US" sz="3200" dirty="0"/>
          </a:p>
        </p:txBody>
      </p:sp>
      <p:sp>
        <p:nvSpPr>
          <p:cNvPr id="6" name="Text 2"/>
          <p:cNvSpPr/>
          <p:nvPr/>
        </p:nvSpPr>
        <p:spPr>
          <a:xfrm>
            <a:off x="585216" y="2651760"/>
            <a:ext cx="4983480" cy="292608"/>
          </a:xfrm>
          <a:prstGeom prst="rect">
            <a:avLst/>
          </a:prstGeom>
          <a:noFill/>
          <a:ln/>
        </p:spPr>
        <p:txBody>
          <a:bodyPr wrap="square" lIns="0" tIns="0" rIns="0" bIns="0" rtlCol="0" anchor="ctr"/>
          <a:lstStyle/>
          <a:p>
            <a:pPr marL="0" indent="0">
              <a:buNone/>
            </a:pPr>
            <a:r>
              <a:rPr lang="en-US" sz="1350" b="1" dirty="0">
                <a:solidFill>
                  <a:srgbClr val="236F73"/>
                </a:solidFill>
                <a:latin typeface="League Spartan" pitchFamily="34" charset="0"/>
                <a:ea typeface="League Spartan" pitchFamily="34" charset="-122"/>
                <a:cs typeface="League Spartan" pitchFamily="34" charset="-120"/>
              </a:rPr>
              <a:t>Age as a dimension of social inequality • Age and employment</a:t>
            </a:r>
            <a:endParaRPr lang="en-US" sz="1350" dirty="0"/>
          </a:p>
        </p:txBody>
      </p:sp>
      <p:sp>
        <p:nvSpPr>
          <p:cNvPr id="7" name="Shape 3"/>
          <p:cNvSpPr/>
          <p:nvPr/>
        </p:nvSpPr>
        <p:spPr>
          <a:xfrm>
            <a:off x="585216" y="3063240"/>
            <a:ext cx="4114800" cy="0"/>
          </a:xfrm>
          <a:prstGeom prst="line">
            <a:avLst/>
          </a:prstGeom>
          <a:noFill/>
          <a:ln w="25400">
            <a:solidFill>
              <a:srgbClr val="236F73"/>
            </a:solidFill>
            <a:prstDash val="solid"/>
          </a:ln>
        </p:spPr>
        <p:txBody>
          <a:bodyPr/>
          <a:lstStyle/>
          <a:p>
            <a:endParaRPr lang="en-GB"/>
          </a:p>
        </p:txBody>
      </p:sp>
      <p:sp>
        <p:nvSpPr>
          <p:cNvPr id="8" name="Text 4"/>
          <p:cNvSpPr/>
          <p:nvPr/>
        </p:nvSpPr>
        <p:spPr>
          <a:xfrm>
            <a:off x="585216" y="3383280"/>
            <a:ext cx="4846320" cy="640080"/>
          </a:xfrm>
          <a:prstGeom prst="rect">
            <a:avLst/>
          </a:prstGeom>
          <a:noFill/>
          <a:ln/>
        </p:spPr>
        <p:txBody>
          <a:bodyPr wrap="square" lIns="127" tIns="127" rIns="127" bIns="127" rtlCol="0" anchor="ctr"/>
          <a:lstStyle/>
          <a:p>
            <a:pPr marL="0" indent="0">
              <a:buNone/>
            </a:pPr>
            <a:r>
              <a:rPr lang="en-US" sz="1320" dirty="0">
                <a:solidFill>
                  <a:srgbClr val="102A3B"/>
                </a:solidFill>
                <a:latin typeface="League Spartan" pitchFamily="34" charset="0"/>
                <a:ea typeface="League Spartan" pitchFamily="34" charset="-122"/>
                <a:cs typeface="League Spartan" pitchFamily="34" charset="-120"/>
              </a:rPr>
              <a:t>Cambridge OCR A Level Sociology</a:t>
            </a:r>
            <a:endParaRPr lang="en-US" sz="1320" dirty="0"/>
          </a:p>
          <a:p>
            <a:pPr marL="0" indent="0">
              <a:buNone/>
            </a:pPr>
            <a:r>
              <a:rPr lang="en-US" sz="1320" dirty="0">
                <a:solidFill>
                  <a:srgbClr val="102A3B"/>
                </a:solidFill>
                <a:latin typeface="League Spartan" pitchFamily="34" charset="0"/>
                <a:ea typeface="League Spartan" pitchFamily="34" charset="-122"/>
                <a:cs typeface="League Spartan" pitchFamily="34" charset="-120"/>
              </a:rPr>
              <a:t>Component 2 Section B: Understanding Social Inequalities</a:t>
            </a:r>
            <a:endParaRPr lang="en-US" sz="1320" dirty="0"/>
          </a:p>
        </p:txBody>
      </p:sp>
      <p:sp>
        <p:nvSpPr>
          <p:cNvPr id="9" name="Shape 5"/>
          <p:cNvSpPr/>
          <p:nvPr/>
        </p:nvSpPr>
        <p:spPr>
          <a:xfrm>
            <a:off x="585216" y="4434840"/>
            <a:ext cx="4297680" cy="292608"/>
          </a:xfrm>
          <a:prstGeom prst="roundRect">
            <a:avLst>
              <a:gd name="adj" fmla="val 25000"/>
            </a:avLst>
          </a:prstGeom>
          <a:solidFill>
            <a:srgbClr val="236F73"/>
          </a:solidFill>
          <a:ln w="12700">
            <a:solidFill>
              <a:srgbClr val="236F73">
                <a:alpha val="0"/>
              </a:srgbClr>
            </a:solidFill>
            <a:prstDash val="solid"/>
          </a:ln>
        </p:spPr>
        <p:txBody>
          <a:bodyPr/>
          <a:lstStyle/>
          <a:p>
            <a:endParaRPr lang="en-GB"/>
          </a:p>
        </p:txBody>
      </p:sp>
      <p:sp>
        <p:nvSpPr>
          <p:cNvPr id="10" name="Text 6"/>
          <p:cNvSpPr/>
          <p:nvPr/>
        </p:nvSpPr>
        <p:spPr>
          <a:xfrm>
            <a:off x="694944" y="4498848"/>
            <a:ext cx="4078224" cy="146304"/>
          </a:xfrm>
          <a:prstGeom prst="rect">
            <a:avLst/>
          </a:prstGeom>
          <a:noFill/>
          <a:ln/>
        </p:spPr>
        <p:txBody>
          <a:bodyPr wrap="square" lIns="0" tIns="0" rIns="0" bIns="0" rtlCol="0" anchor="ctr"/>
          <a:lstStyle/>
          <a:p>
            <a:pPr marL="0" indent="0" algn="ctr">
              <a:buNone/>
            </a:pPr>
            <a:r>
              <a:rPr lang="en-US" sz="840" b="1" dirty="0">
                <a:solidFill>
                  <a:srgbClr val="FFFFFF"/>
                </a:solidFill>
                <a:latin typeface="League Spartan" pitchFamily="34" charset="0"/>
                <a:ea typeface="League Spartan" pitchFamily="34" charset="-122"/>
                <a:cs typeface="League Spartan" pitchFamily="34" charset="-120"/>
              </a:rPr>
              <a:t>Youth • Old age • Dependency • Work • Retirement</a:t>
            </a:r>
            <a:endParaRPr lang="en-US" sz="84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310896"/>
            <a:ext cx="7863840" cy="457200"/>
          </a:xfrm>
          <a:prstGeom prst="rect">
            <a:avLst/>
          </a:prstGeom>
          <a:noFill/>
          <a:ln/>
        </p:spPr>
        <p:txBody>
          <a:bodyPr wrap="square" lIns="0" tIns="0" rIns="0" bIns="0" rtlCol="0" anchor="ctr"/>
          <a:lstStyle/>
          <a:p>
            <a:pPr marL="0" indent="0">
              <a:buNone/>
            </a:pPr>
            <a:r>
              <a:rPr lang="en-US" sz="2550" b="1" dirty="0">
                <a:solidFill>
                  <a:srgbClr val="0B2D45"/>
                </a:solidFill>
                <a:latin typeface="League Spartan" pitchFamily="34" charset="0"/>
                <a:ea typeface="League Spartan" pitchFamily="34" charset="-122"/>
                <a:cs typeface="League Spartan" pitchFamily="34" charset="-120"/>
              </a:rPr>
              <a:t>Young people and employment chances</a:t>
            </a:r>
            <a:endParaRPr lang="en-US" sz="2550" dirty="0"/>
          </a:p>
        </p:txBody>
      </p:sp>
      <p:sp>
        <p:nvSpPr>
          <p:cNvPr id="3" name="Text 1"/>
          <p:cNvSpPr/>
          <p:nvPr/>
        </p:nvSpPr>
        <p:spPr>
          <a:xfrm>
            <a:off x="585216" y="822960"/>
            <a:ext cx="9326880" cy="283464"/>
          </a:xfrm>
          <a:prstGeom prst="rect">
            <a:avLst/>
          </a:prstGeom>
          <a:noFill/>
          <a:ln/>
        </p:spPr>
        <p:txBody>
          <a:bodyPr wrap="square" lIns="0" tIns="0" rIns="0" bIns="0" rtlCol="0" anchor="ctr"/>
          <a:lstStyle/>
          <a:p>
            <a:pPr marL="0" indent="0">
              <a:buNone/>
            </a:pPr>
            <a:r>
              <a:rPr lang="en-US" sz="1220" b="1" dirty="0">
                <a:solidFill>
                  <a:srgbClr val="236F73"/>
                </a:solidFill>
                <a:latin typeface="League Spartan" pitchFamily="34" charset="0"/>
                <a:ea typeface="League Spartan" pitchFamily="34" charset="-122"/>
                <a:cs typeface="League Spartan" pitchFamily="34" charset="-120"/>
              </a:rPr>
              <a:t>NEET evidence shows how early labour-market exclusion can affect life chances.</a:t>
            </a:r>
            <a:endParaRPr lang="en-US" sz="1220" dirty="0"/>
          </a:p>
        </p:txBody>
      </p:sp>
      <p:pic>
        <p:nvPicPr>
          <p:cNvPr id="4" name="Image 0" descr="/mnt/data/a_wide_flat_vector_illustration_style_office_info_batch_3.png"/>
          <p:cNvPicPr>
            <a:picLocks noChangeAspect="1"/>
          </p:cNvPicPr>
          <p:nvPr/>
        </p:nvPicPr>
        <p:blipFill>
          <a:blip r:embed="rId3"/>
          <a:srcRect l="13485" r="13485"/>
          <a:stretch/>
        </p:blipFill>
        <p:spPr>
          <a:xfrm>
            <a:off x="6629400" y="1234440"/>
            <a:ext cx="4983480" cy="3840480"/>
          </a:xfrm>
          <a:prstGeom prst="rect">
            <a:avLst/>
          </a:prstGeom>
        </p:spPr>
      </p:pic>
      <p:sp>
        <p:nvSpPr>
          <p:cNvPr id="5" name="Text 2"/>
          <p:cNvSpPr/>
          <p:nvPr/>
        </p:nvSpPr>
        <p:spPr>
          <a:xfrm>
            <a:off x="749808" y="1417320"/>
            <a:ext cx="1417320" cy="429768"/>
          </a:xfrm>
          <a:prstGeom prst="rect">
            <a:avLst/>
          </a:prstGeom>
          <a:noFill/>
          <a:ln/>
        </p:spPr>
        <p:txBody>
          <a:bodyPr wrap="square" lIns="0" tIns="0" rIns="0" bIns="0" rtlCol="0" anchor="ctr"/>
          <a:lstStyle/>
          <a:p>
            <a:pPr marL="0" indent="0" algn="r">
              <a:buNone/>
            </a:pPr>
            <a:r>
              <a:rPr lang="en-US" sz="2500" b="1" dirty="0">
                <a:solidFill>
                  <a:srgbClr val="A03A3A"/>
                </a:solidFill>
                <a:latin typeface="League Spartan" pitchFamily="34" charset="0"/>
                <a:ea typeface="League Spartan" pitchFamily="34" charset="-122"/>
                <a:cs typeface="League Spartan" pitchFamily="34" charset="-120"/>
              </a:rPr>
              <a:t>13.5%</a:t>
            </a:r>
            <a:endParaRPr lang="en-US" sz="2500" dirty="0"/>
          </a:p>
        </p:txBody>
      </p:sp>
      <p:sp>
        <p:nvSpPr>
          <p:cNvPr id="6" name="Text 3"/>
          <p:cNvSpPr/>
          <p:nvPr/>
        </p:nvSpPr>
        <p:spPr>
          <a:xfrm>
            <a:off x="2350008" y="1463040"/>
            <a:ext cx="4069080" cy="320040"/>
          </a:xfrm>
          <a:prstGeom prst="rect">
            <a:avLst/>
          </a:prstGeom>
          <a:noFill/>
          <a:ln/>
        </p:spPr>
        <p:txBody>
          <a:bodyPr wrap="square" lIns="0" tIns="0" rIns="0" bIns="0" rtlCol="0" anchor="ctr">
            <a:normAutofit/>
          </a:bodyPr>
          <a:lstStyle/>
          <a:p>
            <a:pPr marL="0" indent="0">
              <a:buNone/>
            </a:pPr>
            <a:r>
              <a:rPr lang="en-US" sz="1220" dirty="0">
                <a:solidFill>
                  <a:srgbClr val="102A3B"/>
                </a:solidFill>
                <a:latin typeface="League Spartan" pitchFamily="34" charset="0"/>
                <a:ea typeface="League Spartan" pitchFamily="34" charset="-122"/>
                <a:cs typeface="League Spartan" pitchFamily="34" charset="-120"/>
              </a:rPr>
              <a:t>of people aged 16–24 were NEET in Jan–Mar 2026.</a:t>
            </a:r>
            <a:endParaRPr lang="en-US" sz="1220" dirty="0"/>
          </a:p>
        </p:txBody>
      </p:sp>
      <p:sp>
        <p:nvSpPr>
          <p:cNvPr id="7" name="Text 4"/>
          <p:cNvSpPr/>
          <p:nvPr/>
        </p:nvSpPr>
        <p:spPr>
          <a:xfrm>
            <a:off x="749808" y="2304288"/>
            <a:ext cx="1417320" cy="429768"/>
          </a:xfrm>
          <a:prstGeom prst="rect">
            <a:avLst/>
          </a:prstGeom>
          <a:noFill/>
          <a:ln/>
        </p:spPr>
        <p:txBody>
          <a:bodyPr wrap="square" lIns="0" tIns="0" rIns="0" bIns="0" rtlCol="0" anchor="ctr"/>
          <a:lstStyle/>
          <a:p>
            <a:pPr marL="0" indent="0" algn="r">
              <a:buNone/>
            </a:pPr>
            <a:r>
              <a:rPr lang="en-US" sz="2500" b="1" dirty="0">
                <a:solidFill>
                  <a:srgbClr val="0B2D45"/>
                </a:solidFill>
                <a:latin typeface="League Spartan" pitchFamily="34" charset="0"/>
                <a:ea typeface="League Spartan" pitchFamily="34" charset="-122"/>
                <a:cs typeface="League Spartan" pitchFamily="34" charset="-120"/>
              </a:rPr>
              <a:t>1.01m</a:t>
            </a:r>
            <a:endParaRPr lang="en-US" sz="2500" dirty="0"/>
          </a:p>
        </p:txBody>
      </p:sp>
      <p:sp>
        <p:nvSpPr>
          <p:cNvPr id="8" name="Text 5"/>
          <p:cNvSpPr/>
          <p:nvPr/>
        </p:nvSpPr>
        <p:spPr>
          <a:xfrm>
            <a:off x="2350008" y="2350008"/>
            <a:ext cx="4069080" cy="320040"/>
          </a:xfrm>
          <a:prstGeom prst="rect">
            <a:avLst/>
          </a:prstGeom>
          <a:noFill/>
          <a:ln/>
        </p:spPr>
        <p:txBody>
          <a:bodyPr wrap="square" lIns="0" tIns="0" rIns="0" bIns="0" rtlCol="0" anchor="ctr">
            <a:normAutofit/>
          </a:bodyPr>
          <a:lstStyle/>
          <a:p>
            <a:pPr marL="0" indent="0">
              <a:buNone/>
            </a:pPr>
            <a:r>
              <a:rPr lang="en-US" sz="1220" dirty="0">
                <a:solidFill>
                  <a:srgbClr val="102A3B"/>
                </a:solidFill>
                <a:latin typeface="League Spartan" pitchFamily="34" charset="0"/>
                <a:ea typeface="League Spartan" pitchFamily="34" charset="-122"/>
                <a:cs typeface="League Spartan" pitchFamily="34" charset="-120"/>
              </a:rPr>
              <a:t>young people were not in education, employment or training.</a:t>
            </a:r>
            <a:endParaRPr lang="en-US" sz="1220" dirty="0"/>
          </a:p>
        </p:txBody>
      </p:sp>
      <p:sp>
        <p:nvSpPr>
          <p:cNvPr id="9" name="Text 6"/>
          <p:cNvSpPr/>
          <p:nvPr/>
        </p:nvSpPr>
        <p:spPr>
          <a:xfrm>
            <a:off x="749808" y="3191256"/>
            <a:ext cx="1417320" cy="429768"/>
          </a:xfrm>
          <a:prstGeom prst="rect">
            <a:avLst/>
          </a:prstGeom>
          <a:noFill/>
          <a:ln/>
        </p:spPr>
        <p:txBody>
          <a:bodyPr wrap="square" lIns="0" tIns="0" rIns="0" bIns="0" rtlCol="0" anchor="ctr"/>
          <a:lstStyle/>
          <a:p>
            <a:pPr marL="0" indent="0" algn="r">
              <a:buNone/>
            </a:pPr>
            <a:r>
              <a:rPr lang="en-US" sz="2500" b="1" dirty="0">
                <a:solidFill>
                  <a:srgbClr val="236F73"/>
                </a:solidFill>
                <a:latin typeface="League Spartan" pitchFamily="34" charset="0"/>
                <a:ea typeface="League Spartan" pitchFamily="34" charset="-122"/>
                <a:cs typeface="League Spartan" pitchFamily="34" charset="-120"/>
              </a:rPr>
              <a:t>+89k</a:t>
            </a:r>
            <a:endParaRPr lang="en-US" sz="2500" dirty="0"/>
          </a:p>
        </p:txBody>
      </p:sp>
      <p:sp>
        <p:nvSpPr>
          <p:cNvPr id="10" name="Text 7"/>
          <p:cNvSpPr/>
          <p:nvPr/>
        </p:nvSpPr>
        <p:spPr>
          <a:xfrm>
            <a:off x="2350008" y="3236976"/>
            <a:ext cx="4069080" cy="320040"/>
          </a:xfrm>
          <a:prstGeom prst="rect">
            <a:avLst/>
          </a:prstGeom>
          <a:noFill/>
          <a:ln/>
        </p:spPr>
        <p:txBody>
          <a:bodyPr wrap="square" lIns="0" tIns="0" rIns="0" bIns="0" rtlCol="0" anchor="ctr">
            <a:normAutofit/>
          </a:bodyPr>
          <a:lstStyle/>
          <a:p>
            <a:pPr marL="0" indent="0">
              <a:buNone/>
            </a:pPr>
            <a:r>
              <a:rPr lang="en-US" sz="1220" dirty="0">
                <a:solidFill>
                  <a:srgbClr val="102A3B"/>
                </a:solidFill>
                <a:latin typeface="League Spartan" pitchFamily="34" charset="0"/>
                <a:ea typeface="League Spartan" pitchFamily="34" charset="-122"/>
                <a:cs typeface="League Spartan" pitchFamily="34" charset="-120"/>
              </a:rPr>
              <a:t>increase compared with the previous year.</a:t>
            </a:r>
            <a:endParaRPr lang="en-US" sz="1220" dirty="0"/>
          </a:p>
        </p:txBody>
      </p:sp>
      <p:sp>
        <p:nvSpPr>
          <p:cNvPr id="11" name="Text 8"/>
          <p:cNvSpPr/>
          <p:nvPr/>
        </p:nvSpPr>
        <p:spPr>
          <a:xfrm>
            <a:off x="786384" y="4251960"/>
            <a:ext cx="2011680" cy="228600"/>
          </a:xfrm>
          <a:prstGeom prst="rect">
            <a:avLst/>
          </a:prstGeom>
          <a:noFill/>
          <a:ln/>
        </p:spPr>
        <p:txBody>
          <a:bodyPr wrap="square" lIns="0" tIns="0" rIns="0" bIns="0" rtlCol="0" anchor="ctr"/>
          <a:lstStyle/>
          <a:p>
            <a:pPr marL="0" indent="0">
              <a:buNone/>
            </a:pPr>
            <a:r>
              <a:rPr lang="en-US" sz="1400" b="1" dirty="0">
                <a:solidFill>
                  <a:srgbClr val="0B2D45"/>
                </a:solidFill>
                <a:latin typeface="League Spartan" pitchFamily="34" charset="0"/>
                <a:ea typeface="League Spartan" pitchFamily="34" charset="-122"/>
                <a:cs typeface="League Spartan" pitchFamily="34" charset="-120"/>
              </a:rPr>
              <a:t>Sociological link</a:t>
            </a:r>
            <a:endParaRPr lang="en-US" sz="1400" dirty="0"/>
          </a:p>
        </p:txBody>
      </p:sp>
      <p:sp>
        <p:nvSpPr>
          <p:cNvPr id="12" name="Text 9"/>
          <p:cNvSpPr/>
          <p:nvPr/>
        </p:nvSpPr>
        <p:spPr>
          <a:xfrm>
            <a:off x="804672" y="4553712"/>
            <a:ext cx="4983480" cy="502920"/>
          </a:xfrm>
          <a:prstGeom prst="rect">
            <a:avLst/>
          </a:prstGeom>
          <a:noFill/>
          <a:ln/>
        </p:spPr>
        <p:txBody>
          <a:bodyPr wrap="square" lIns="127" tIns="127" rIns="127" bIns="127" rtlCol="0" anchor="ctr">
            <a:normAutofit/>
          </a:bodyPr>
          <a:lstStyle/>
          <a:p>
            <a:pPr marL="0" indent="0">
              <a:buNone/>
            </a:pPr>
            <a:r>
              <a:rPr lang="en-US" sz="1210" dirty="0">
                <a:solidFill>
                  <a:srgbClr val="102A3B"/>
                </a:solidFill>
                <a:latin typeface="League Spartan" pitchFamily="34" charset="0"/>
                <a:ea typeface="League Spartan" pitchFamily="34" charset="-122"/>
                <a:cs typeface="League Spartan" pitchFamily="34" charset="-120"/>
              </a:rPr>
              <a:t>Youth unemployment can have “scarring effects”: reduced confidence, weaker CVs, lower future earnings and delayed independence.</a:t>
            </a:r>
            <a:endParaRPr lang="en-US" sz="1210" dirty="0"/>
          </a:p>
        </p:txBody>
      </p:sp>
      <p:sp>
        <p:nvSpPr>
          <p:cNvPr id="13" name="Text 10"/>
          <p:cNvSpPr/>
          <p:nvPr/>
        </p:nvSpPr>
        <p:spPr>
          <a:xfrm>
            <a:off x="566928" y="6144768"/>
            <a:ext cx="9509760" cy="182880"/>
          </a:xfrm>
          <a:prstGeom prst="rect">
            <a:avLst/>
          </a:prstGeom>
          <a:noFill/>
          <a:ln/>
        </p:spPr>
        <p:txBody>
          <a:bodyPr wrap="square" lIns="0" tIns="0" rIns="0" bIns="0" rtlCol="0" anchor="ctr"/>
          <a:lstStyle/>
          <a:p>
            <a:pPr marL="0" indent="0">
              <a:buNone/>
            </a:pPr>
            <a:r>
              <a:rPr lang="en-US" sz="750" dirty="0">
                <a:solidFill>
                  <a:srgbClr val="63707A"/>
                </a:solidFill>
                <a:latin typeface="League Spartan" pitchFamily="34" charset="0"/>
                <a:ea typeface="League Spartan" pitchFamily="34" charset="-122"/>
                <a:cs typeface="League Spartan" pitchFamily="34" charset="-120"/>
              </a:rPr>
              <a:t>Source: House of Commons Library, NEET: Young People Not in Education, Employment or Training, 5 June 2026, using ONS data.</a:t>
            </a:r>
            <a:endParaRPr lang="en-US" sz="750" dirty="0"/>
          </a:p>
        </p:txBody>
      </p:sp>
      <p:sp>
        <p:nvSpPr>
          <p:cNvPr id="14" name="Shape 11"/>
          <p:cNvSpPr/>
          <p:nvPr/>
        </p:nvSpPr>
        <p:spPr>
          <a:xfrm>
            <a:off x="411480" y="6473952"/>
            <a:ext cx="11384280" cy="0"/>
          </a:xfrm>
          <a:prstGeom prst="line">
            <a:avLst/>
          </a:prstGeom>
          <a:noFill/>
          <a:ln w="12700">
            <a:solidFill>
              <a:srgbClr val="C8D8DD"/>
            </a:solidFill>
            <a:prstDash val="solid"/>
          </a:ln>
        </p:spPr>
        <p:txBody>
          <a:bodyPr/>
          <a:lstStyle/>
          <a:p>
            <a:endParaRPr lang="en-GB"/>
          </a:p>
        </p:txBody>
      </p:sp>
      <p:sp>
        <p:nvSpPr>
          <p:cNvPr id="15" name="Text 12"/>
          <p:cNvSpPr/>
          <p:nvPr/>
        </p:nvSpPr>
        <p:spPr>
          <a:xfrm>
            <a:off x="502920" y="6547104"/>
            <a:ext cx="5486400" cy="164592"/>
          </a:xfrm>
          <a:prstGeom prst="rect">
            <a:avLst/>
          </a:prstGeom>
          <a:noFill/>
          <a:ln/>
        </p:spPr>
        <p:txBody>
          <a:bodyPr wrap="square" lIns="0" tIns="0" rIns="0" bIns="0" rtlCol="0" anchor="ctr"/>
          <a:lstStyle/>
          <a:p>
            <a:pPr marL="0" indent="0">
              <a:buNone/>
            </a:pPr>
            <a:r>
              <a:rPr lang="en-US" sz="740" dirty="0">
                <a:solidFill>
                  <a:srgbClr val="63707A"/>
                </a:solidFill>
                <a:latin typeface="League Spartan" pitchFamily="34" charset="0"/>
                <a:ea typeface="League Spartan" pitchFamily="34" charset="-122"/>
                <a:cs typeface="League Spartan" pitchFamily="34" charset="-120"/>
              </a:rPr>
              <a:t>Cambridge OCR A Level Sociology • Component 2 Section B • Age inequalities • 10</a:t>
            </a:r>
            <a:endParaRPr lang="en-US" sz="740" dirty="0"/>
          </a:p>
        </p:txBody>
      </p:sp>
      <p:pic>
        <p:nvPicPr>
          <p:cNvPr id="16" name="Image 1" descr="/mnt/data/the_sociology_guy_logo_cropped.png"/>
          <p:cNvPicPr>
            <a:picLocks noChangeAspect="1"/>
          </p:cNvPicPr>
          <p:nvPr/>
        </p:nvPicPr>
        <p:blipFill>
          <a:blip r:embed="rId4"/>
          <a:stretch>
            <a:fillRect/>
          </a:stretch>
        </p:blipFill>
        <p:spPr>
          <a:xfrm>
            <a:off x="10676012" y="6409944"/>
            <a:ext cx="392408" cy="38404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310896"/>
            <a:ext cx="7863840" cy="457200"/>
          </a:xfrm>
          <a:prstGeom prst="rect">
            <a:avLst/>
          </a:prstGeom>
          <a:noFill/>
          <a:ln/>
        </p:spPr>
        <p:txBody>
          <a:bodyPr wrap="square" lIns="0" tIns="0" rIns="0" bIns="0" rtlCol="0" anchor="ctr"/>
          <a:lstStyle/>
          <a:p>
            <a:pPr marL="0" indent="0">
              <a:buNone/>
            </a:pPr>
            <a:r>
              <a:rPr lang="en-US" sz="2550" b="1" dirty="0">
                <a:solidFill>
                  <a:srgbClr val="0B2D45"/>
                </a:solidFill>
                <a:latin typeface="League Spartan" pitchFamily="34" charset="0"/>
                <a:ea typeface="League Spartan" pitchFamily="34" charset="-122"/>
                <a:cs typeface="League Spartan" pitchFamily="34" charset="-120"/>
              </a:rPr>
              <a:t>Older workers: employment, inactivity and retirement</a:t>
            </a:r>
            <a:endParaRPr lang="en-US" sz="2550" dirty="0"/>
          </a:p>
        </p:txBody>
      </p:sp>
      <p:sp>
        <p:nvSpPr>
          <p:cNvPr id="3" name="Text 1"/>
          <p:cNvSpPr/>
          <p:nvPr/>
        </p:nvSpPr>
        <p:spPr>
          <a:xfrm>
            <a:off x="585216" y="822960"/>
            <a:ext cx="9326880" cy="283464"/>
          </a:xfrm>
          <a:prstGeom prst="rect">
            <a:avLst/>
          </a:prstGeom>
          <a:noFill/>
          <a:ln/>
        </p:spPr>
        <p:txBody>
          <a:bodyPr wrap="square" lIns="0" tIns="0" rIns="0" bIns="0" rtlCol="0" anchor="ctr"/>
          <a:lstStyle/>
          <a:p>
            <a:pPr marL="0" indent="0">
              <a:buNone/>
            </a:pPr>
            <a:r>
              <a:rPr lang="en-US" sz="1220" b="1" dirty="0">
                <a:solidFill>
                  <a:srgbClr val="236F73"/>
                </a:solidFill>
                <a:latin typeface="League Spartan" pitchFamily="34" charset="0"/>
                <a:ea typeface="League Spartan" pitchFamily="34" charset="-122"/>
                <a:cs typeface="League Spartan" pitchFamily="34" charset="-120"/>
              </a:rPr>
              <a:t>Not all exit from work is voluntary or equal.</a:t>
            </a:r>
            <a:endParaRPr lang="en-US" sz="1220" dirty="0"/>
          </a:p>
        </p:txBody>
      </p:sp>
      <p:pic>
        <p:nvPicPr>
          <p:cNvPr id="4" name="Image 0" descr="/mnt/data/a_wide_flat_vector_illustration_style_office_info_batch_3.png"/>
          <p:cNvPicPr>
            <a:picLocks noChangeAspect="1"/>
          </p:cNvPicPr>
          <p:nvPr/>
        </p:nvPicPr>
        <p:blipFill>
          <a:blip r:embed="rId3"/>
          <a:srcRect l="13510" r="13510"/>
          <a:stretch/>
        </p:blipFill>
        <p:spPr>
          <a:xfrm>
            <a:off x="6492240" y="1143000"/>
            <a:ext cx="5074920" cy="3913632"/>
          </a:xfrm>
          <a:prstGeom prst="rect">
            <a:avLst/>
          </a:prstGeom>
        </p:spPr>
      </p:pic>
      <p:sp>
        <p:nvSpPr>
          <p:cNvPr id="5" name="Text 2"/>
          <p:cNvSpPr/>
          <p:nvPr/>
        </p:nvSpPr>
        <p:spPr>
          <a:xfrm>
            <a:off x="749808" y="1353312"/>
            <a:ext cx="1417320" cy="429768"/>
          </a:xfrm>
          <a:prstGeom prst="rect">
            <a:avLst/>
          </a:prstGeom>
          <a:noFill/>
          <a:ln/>
        </p:spPr>
        <p:txBody>
          <a:bodyPr wrap="square" lIns="0" tIns="0" rIns="0" bIns="0" rtlCol="0" anchor="ctr"/>
          <a:lstStyle/>
          <a:p>
            <a:pPr marL="0" indent="0" algn="r">
              <a:buNone/>
            </a:pPr>
            <a:r>
              <a:rPr lang="en-US" sz="2500" b="1" dirty="0">
                <a:solidFill>
                  <a:srgbClr val="A03A3A"/>
                </a:solidFill>
                <a:latin typeface="League Spartan" pitchFamily="34" charset="0"/>
                <a:ea typeface="League Spartan" pitchFamily="34" charset="-122"/>
                <a:cs typeface="League Spartan" pitchFamily="34" charset="-120"/>
              </a:rPr>
              <a:t>26.1%</a:t>
            </a:r>
            <a:endParaRPr lang="en-US" sz="2500" dirty="0"/>
          </a:p>
        </p:txBody>
      </p:sp>
      <p:sp>
        <p:nvSpPr>
          <p:cNvPr id="6" name="Text 3"/>
          <p:cNvSpPr/>
          <p:nvPr/>
        </p:nvSpPr>
        <p:spPr>
          <a:xfrm>
            <a:off x="2350008" y="1399032"/>
            <a:ext cx="4069080" cy="320040"/>
          </a:xfrm>
          <a:prstGeom prst="rect">
            <a:avLst/>
          </a:prstGeom>
          <a:noFill/>
          <a:ln/>
        </p:spPr>
        <p:txBody>
          <a:bodyPr wrap="square" lIns="0" tIns="0" rIns="0" bIns="0" rtlCol="0" anchor="ctr">
            <a:normAutofit/>
          </a:bodyPr>
          <a:lstStyle/>
          <a:p>
            <a:pPr marL="0" indent="0">
              <a:buNone/>
            </a:pPr>
            <a:r>
              <a:rPr lang="en-US" sz="1220" dirty="0">
                <a:solidFill>
                  <a:srgbClr val="102A3B"/>
                </a:solidFill>
                <a:latin typeface="League Spartan" pitchFamily="34" charset="0"/>
                <a:ea typeface="League Spartan" pitchFamily="34" charset="-122"/>
                <a:cs typeface="League Spartan" pitchFamily="34" charset="-120"/>
              </a:rPr>
              <a:t>economic inactivity rate for people aged 50–64 in 2025.</a:t>
            </a:r>
            <a:endParaRPr lang="en-US" sz="1220" dirty="0"/>
          </a:p>
        </p:txBody>
      </p:sp>
      <p:sp>
        <p:nvSpPr>
          <p:cNvPr id="7" name="Text 4"/>
          <p:cNvSpPr/>
          <p:nvPr/>
        </p:nvSpPr>
        <p:spPr>
          <a:xfrm>
            <a:off x="749808" y="2221992"/>
            <a:ext cx="1417320" cy="429768"/>
          </a:xfrm>
          <a:prstGeom prst="rect">
            <a:avLst/>
          </a:prstGeom>
          <a:noFill/>
          <a:ln/>
        </p:spPr>
        <p:txBody>
          <a:bodyPr wrap="square" lIns="0" tIns="0" rIns="0" bIns="0" rtlCol="0" anchor="ctr"/>
          <a:lstStyle/>
          <a:p>
            <a:pPr marL="0" indent="0" algn="r">
              <a:buNone/>
            </a:pPr>
            <a:r>
              <a:rPr lang="en-US" sz="2500" b="1" dirty="0">
                <a:solidFill>
                  <a:srgbClr val="0B2D45"/>
                </a:solidFill>
                <a:latin typeface="League Spartan" pitchFamily="34" charset="0"/>
                <a:ea typeface="League Spartan" pitchFamily="34" charset="-122"/>
                <a:cs typeface="League Spartan" pitchFamily="34" charset="-120"/>
              </a:rPr>
              <a:t>30.0%</a:t>
            </a:r>
            <a:endParaRPr lang="en-US" sz="2500" dirty="0"/>
          </a:p>
        </p:txBody>
      </p:sp>
      <p:sp>
        <p:nvSpPr>
          <p:cNvPr id="8" name="Text 5"/>
          <p:cNvSpPr/>
          <p:nvPr/>
        </p:nvSpPr>
        <p:spPr>
          <a:xfrm>
            <a:off x="2350008" y="2267712"/>
            <a:ext cx="4069080" cy="320040"/>
          </a:xfrm>
          <a:prstGeom prst="rect">
            <a:avLst/>
          </a:prstGeom>
          <a:noFill/>
          <a:ln/>
        </p:spPr>
        <p:txBody>
          <a:bodyPr wrap="square" lIns="0" tIns="0" rIns="0" bIns="0" rtlCol="0" anchor="ctr">
            <a:normAutofit/>
          </a:bodyPr>
          <a:lstStyle/>
          <a:p>
            <a:pPr marL="0" indent="0">
              <a:buNone/>
            </a:pPr>
            <a:r>
              <a:rPr lang="en-US" sz="1220" dirty="0">
                <a:solidFill>
                  <a:srgbClr val="102A3B"/>
                </a:solidFill>
                <a:latin typeface="League Spartan" pitchFamily="34" charset="0"/>
                <a:ea typeface="League Spartan" pitchFamily="34" charset="-122"/>
                <a:cs typeface="League Spartan" pitchFamily="34" charset="-120"/>
              </a:rPr>
              <a:t>economic inactivity rate for women aged 50–64.</a:t>
            </a:r>
            <a:endParaRPr lang="en-US" sz="1220" dirty="0"/>
          </a:p>
        </p:txBody>
      </p:sp>
      <p:sp>
        <p:nvSpPr>
          <p:cNvPr id="9" name="Text 6"/>
          <p:cNvSpPr/>
          <p:nvPr/>
        </p:nvSpPr>
        <p:spPr>
          <a:xfrm>
            <a:off x="749808" y="3090672"/>
            <a:ext cx="1417320" cy="429768"/>
          </a:xfrm>
          <a:prstGeom prst="rect">
            <a:avLst/>
          </a:prstGeom>
          <a:noFill/>
          <a:ln/>
        </p:spPr>
        <p:txBody>
          <a:bodyPr wrap="square" lIns="0" tIns="0" rIns="0" bIns="0" rtlCol="0" anchor="ctr"/>
          <a:lstStyle/>
          <a:p>
            <a:pPr marL="0" indent="0" algn="r">
              <a:buNone/>
            </a:pPr>
            <a:r>
              <a:rPr lang="en-US" sz="2500" b="1" dirty="0">
                <a:solidFill>
                  <a:srgbClr val="236F73"/>
                </a:solidFill>
                <a:latin typeface="League Spartan" pitchFamily="34" charset="0"/>
                <a:ea typeface="League Spartan" pitchFamily="34" charset="-122"/>
                <a:cs typeface="League Spartan" pitchFamily="34" charset="-120"/>
              </a:rPr>
              <a:t>572k</a:t>
            </a:r>
            <a:endParaRPr lang="en-US" sz="2500" dirty="0"/>
          </a:p>
        </p:txBody>
      </p:sp>
      <p:sp>
        <p:nvSpPr>
          <p:cNvPr id="10" name="Text 7"/>
          <p:cNvSpPr/>
          <p:nvPr/>
        </p:nvSpPr>
        <p:spPr>
          <a:xfrm>
            <a:off x="2350008" y="3136392"/>
            <a:ext cx="4069080" cy="320040"/>
          </a:xfrm>
          <a:prstGeom prst="rect">
            <a:avLst/>
          </a:prstGeom>
          <a:noFill/>
          <a:ln/>
        </p:spPr>
        <p:txBody>
          <a:bodyPr wrap="square" lIns="0" tIns="0" rIns="0" bIns="0" rtlCol="0" anchor="ctr">
            <a:normAutofit/>
          </a:bodyPr>
          <a:lstStyle/>
          <a:p>
            <a:pPr marL="0" indent="0">
              <a:buNone/>
            </a:pPr>
            <a:r>
              <a:rPr lang="en-US" sz="1220" dirty="0">
                <a:solidFill>
                  <a:srgbClr val="102A3B"/>
                </a:solidFill>
                <a:latin typeface="League Spartan" pitchFamily="34" charset="0"/>
                <a:ea typeface="League Spartan" pitchFamily="34" charset="-122"/>
                <a:cs typeface="League Spartan" pitchFamily="34" charset="-120"/>
              </a:rPr>
              <a:t>inactive 50–64-year-olds wanted or would like to work.</a:t>
            </a:r>
            <a:endParaRPr lang="en-US" sz="1220" dirty="0"/>
          </a:p>
        </p:txBody>
      </p:sp>
      <p:sp>
        <p:nvSpPr>
          <p:cNvPr id="11" name="Text 8"/>
          <p:cNvSpPr/>
          <p:nvPr/>
        </p:nvSpPr>
        <p:spPr>
          <a:xfrm>
            <a:off x="786384" y="4133088"/>
            <a:ext cx="1463040" cy="228600"/>
          </a:xfrm>
          <a:prstGeom prst="rect">
            <a:avLst/>
          </a:prstGeom>
          <a:noFill/>
          <a:ln/>
        </p:spPr>
        <p:txBody>
          <a:bodyPr wrap="square" lIns="0" tIns="0" rIns="0" bIns="0" rtlCol="0" anchor="ctr"/>
          <a:lstStyle/>
          <a:p>
            <a:pPr marL="0" indent="0">
              <a:buNone/>
            </a:pPr>
            <a:r>
              <a:rPr lang="en-US" sz="1400" b="1" dirty="0">
                <a:solidFill>
                  <a:srgbClr val="0B2D45"/>
                </a:solidFill>
                <a:latin typeface="League Spartan" pitchFamily="34" charset="0"/>
                <a:ea typeface="League Spartan" pitchFamily="34" charset="-122"/>
                <a:cs typeface="League Spartan" pitchFamily="34" charset="-120"/>
              </a:rPr>
              <a:t>Evaluation</a:t>
            </a:r>
            <a:endParaRPr lang="en-US" sz="1400" dirty="0"/>
          </a:p>
        </p:txBody>
      </p:sp>
      <p:sp>
        <p:nvSpPr>
          <p:cNvPr id="12" name="Text 9"/>
          <p:cNvSpPr/>
          <p:nvPr/>
        </p:nvSpPr>
        <p:spPr>
          <a:xfrm>
            <a:off x="804672" y="4453128"/>
            <a:ext cx="5029200" cy="502920"/>
          </a:xfrm>
          <a:prstGeom prst="rect">
            <a:avLst/>
          </a:prstGeom>
          <a:noFill/>
          <a:ln/>
        </p:spPr>
        <p:txBody>
          <a:bodyPr wrap="square" lIns="127" tIns="127" rIns="127" bIns="127" rtlCol="0" anchor="ctr">
            <a:normAutofit/>
          </a:bodyPr>
          <a:lstStyle/>
          <a:p>
            <a:pPr marL="0" indent="0">
              <a:buNone/>
            </a:pPr>
            <a:r>
              <a:rPr lang="en-US" sz="1210" dirty="0">
                <a:solidFill>
                  <a:srgbClr val="102A3B"/>
                </a:solidFill>
                <a:latin typeface="League Spartan" pitchFamily="34" charset="0"/>
                <a:ea typeface="League Spartan" pitchFamily="34" charset="-122"/>
                <a:cs typeface="League Spartan" pitchFamily="34" charset="-120"/>
              </a:rPr>
              <a:t>Older age interacts with health, caring, gender, qualifications and region. Avoid treating “older workers” as one group.</a:t>
            </a:r>
            <a:endParaRPr lang="en-US" sz="1210" dirty="0"/>
          </a:p>
        </p:txBody>
      </p:sp>
      <p:sp>
        <p:nvSpPr>
          <p:cNvPr id="13" name="Text 10"/>
          <p:cNvSpPr/>
          <p:nvPr/>
        </p:nvSpPr>
        <p:spPr>
          <a:xfrm>
            <a:off x="566928" y="6144768"/>
            <a:ext cx="9509760" cy="182880"/>
          </a:xfrm>
          <a:prstGeom prst="rect">
            <a:avLst/>
          </a:prstGeom>
          <a:noFill/>
          <a:ln/>
        </p:spPr>
        <p:txBody>
          <a:bodyPr wrap="square" lIns="0" tIns="0" rIns="0" bIns="0" rtlCol="0" anchor="ctr"/>
          <a:lstStyle/>
          <a:p>
            <a:pPr marL="0" indent="0">
              <a:buNone/>
            </a:pPr>
            <a:r>
              <a:rPr lang="en-US" sz="750" dirty="0">
                <a:solidFill>
                  <a:srgbClr val="63707A"/>
                </a:solidFill>
                <a:latin typeface="League Spartan" pitchFamily="34" charset="0"/>
                <a:ea typeface="League Spartan" pitchFamily="34" charset="-122"/>
                <a:cs typeface="League Spartan" pitchFamily="34" charset="-120"/>
              </a:rPr>
              <a:t>Source: DWP/GOV.UK, Economic labour market status of individuals aged 50 and over, September 2025.</a:t>
            </a:r>
            <a:endParaRPr lang="en-US" sz="750" dirty="0"/>
          </a:p>
        </p:txBody>
      </p:sp>
      <p:sp>
        <p:nvSpPr>
          <p:cNvPr id="14" name="Shape 11"/>
          <p:cNvSpPr/>
          <p:nvPr/>
        </p:nvSpPr>
        <p:spPr>
          <a:xfrm>
            <a:off x="411480" y="6473952"/>
            <a:ext cx="11384280" cy="0"/>
          </a:xfrm>
          <a:prstGeom prst="line">
            <a:avLst/>
          </a:prstGeom>
          <a:noFill/>
          <a:ln w="12700">
            <a:solidFill>
              <a:srgbClr val="C8D8DD"/>
            </a:solidFill>
            <a:prstDash val="solid"/>
          </a:ln>
        </p:spPr>
        <p:txBody>
          <a:bodyPr/>
          <a:lstStyle/>
          <a:p>
            <a:endParaRPr lang="en-GB"/>
          </a:p>
        </p:txBody>
      </p:sp>
      <p:sp>
        <p:nvSpPr>
          <p:cNvPr id="15" name="Text 12"/>
          <p:cNvSpPr/>
          <p:nvPr/>
        </p:nvSpPr>
        <p:spPr>
          <a:xfrm>
            <a:off x="502920" y="6547104"/>
            <a:ext cx="5486400" cy="164592"/>
          </a:xfrm>
          <a:prstGeom prst="rect">
            <a:avLst/>
          </a:prstGeom>
          <a:noFill/>
          <a:ln/>
        </p:spPr>
        <p:txBody>
          <a:bodyPr wrap="square" lIns="0" tIns="0" rIns="0" bIns="0" rtlCol="0" anchor="ctr"/>
          <a:lstStyle/>
          <a:p>
            <a:pPr marL="0" indent="0">
              <a:buNone/>
            </a:pPr>
            <a:r>
              <a:rPr lang="en-US" sz="740" dirty="0">
                <a:solidFill>
                  <a:srgbClr val="63707A"/>
                </a:solidFill>
                <a:latin typeface="League Spartan" pitchFamily="34" charset="0"/>
                <a:ea typeface="League Spartan" pitchFamily="34" charset="-122"/>
                <a:cs typeface="League Spartan" pitchFamily="34" charset="-120"/>
              </a:rPr>
              <a:t>Cambridge OCR A Level Sociology • Component 2 Section B • Age inequalities • 11</a:t>
            </a:r>
            <a:endParaRPr lang="en-US" sz="740" dirty="0"/>
          </a:p>
        </p:txBody>
      </p:sp>
      <p:pic>
        <p:nvPicPr>
          <p:cNvPr id="16" name="Image 1" descr="/mnt/data/the_sociology_guy_logo_cropped.png"/>
          <p:cNvPicPr>
            <a:picLocks noChangeAspect="1"/>
          </p:cNvPicPr>
          <p:nvPr/>
        </p:nvPicPr>
        <p:blipFill>
          <a:blip r:embed="rId4"/>
          <a:stretch>
            <a:fillRect/>
          </a:stretch>
        </p:blipFill>
        <p:spPr>
          <a:xfrm>
            <a:off x="10676012" y="6409944"/>
            <a:ext cx="392408" cy="38404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310896"/>
            <a:ext cx="7863840" cy="457200"/>
          </a:xfrm>
          <a:prstGeom prst="rect">
            <a:avLst/>
          </a:prstGeom>
          <a:noFill/>
          <a:ln/>
        </p:spPr>
        <p:txBody>
          <a:bodyPr wrap="square" lIns="0" tIns="0" rIns="0" bIns="0" rtlCol="0" anchor="ctr"/>
          <a:lstStyle/>
          <a:p>
            <a:pPr marL="0" indent="0">
              <a:buNone/>
            </a:pPr>
            <a:r>
              <a:rPr lang="en-US" sz="2550" b="1" dirty="0">
                <a:solidFill>
                  <a:srgbClr val="0B2D45"/>
                </a:solidFill>
                <a:latin typeface="League Spartan" pitchFamily="34" charset="0"/>
                <a:ea typeface="League Spartan" pitchFamily="34" charset="-122"/>
                <a:cs typeface="League Spartan" pitchFamily="34" charset="-120"/>
              </a:rPr>
              <a:t>Training and workplace treatment</a:t>
            </a:r>
            <a:endParaRPr lang="en-US" sz="2550" dirty="0"/>
          </a:p>
        </p:txBody>
      </p:sp>
      <p:sp>
        <p:nvSpPr>
          <p:cNvPr id="3" name="Text 1"/>
          <p:cNvSpPr/>
          <p:nvPr/>
        </p:nvSpPr>
        <p:spPr>
          <a:xfrm>
            <a:off x="585216" y="822960"/>
            <a:ext cx="9326880" cy="283464"/>
          </a:xfrm>
          <a:prstGeom prst="rect">
            <a:avLst/>
          </a:prstGeom>
          <a:noFill/>
          <a:ln/>
        </p:spPr>
        <p:txBody>
          <a:bodyPr wrap="square" lIns="0" tIns="0" rIns="0" bIns="0" rtlCol="0" anchor="ctr"/>
          <a:lstStyle/>
          <a:p>
            <a:pPr marL="0" indent="0">
              <a:buNone/>
            </a:pPr>
            <a:r>
              <a:rPr lang="en-US" sz="1220" b="1" dirty="0">
                <a:solidFill>
                  <a:srgbClr val="236F73"/>
                </a:solidFill>
                <a:latin typeface="League Spartan" pitchFamily="34" charset="0"/>
                <a:ea typeface="League Spartan" pitchFamily="34" charset="-122"/>
                <a:cs typeface="League Spartan" pitchFamily="34" charset="-120"/>
              </a:rPr>
              <a:t>Ageism can operate through subtle decisions, not just explicit rejection.</a:t>
            </a:r>
            <a:endParaRPr lang="en-US" sz="1220" dirty="0"/>
          </a:p>
        </p:txBody>
      </p:sp>
      <p:pic>
        <p:nvPicPr>
          <p:cNvPr id="4" name="Image 0" descr="/mnt/data/a_wide_flat_vector_illustration_style_office_info_batch_3.png"/>
          <p:cNvPicPr>
            <a:picLocks noChangeAspect="1"/>
          </p:cNvPicPr>
          <p:nvPr/>
        </p:nvPicPr>
        <p:blipFill>
          <a:blip r:embed="rId3"/>
          <a:srcRect l="13127" r="13127"/>
          <a:stretch/>
        </p:blipFill>
        <p:spPr>
          <a:xfrm>
            <a:off x="6400800" y="1143000"/>
            <a:ext cx="5212080" cy="3977640"/>
          </a:xfrm>
          <a:prstGeom prst="rect">
            <a:avLst/>
          </a:prstGeom>
        </p:spPr>
      </p:pic>
      <p:sp>
        <p:nvSpPr>
          <p:cNvPr id="5" name="Text 2"/>
          <p:cNvSpPr/>
          <p:nvPr/>
        </p:nvSpPr>
        <p:spPr>
          <a:xfrm>
            <a:off x="768096" y="1389888"/>
            <a:ext cx="1234440" cy="201168"/>
          </a:xfrm>
          <a:prstGeom prst="rect">
            <a:avLst/>
          </a:prstGeom>
          <a:noFill/>
          <a:ln/>
        </p:spPr>
        <p:txBody>
          <a:bodyPr wrap="square" lIns="0" tIns="0" rIns="0" bIns="0" rtlCol="0" anchor="ctr"/>
          <a:lstStyle/>
          <a:p>
            <a:pPr marL="0" indent="0">
              <a:buNone/>
            </a:pPr>
            <a:r>
              <a:rPr lang="en-US" sz="1270" b="1" dirty="0">
                <a:solidFill>
                  <a:srgbClr val="236F73"/>
                </a:solidFill>
                <a:latin typeface="League Spartan" pitchFamily="34" charset="0"/>
                <a:ea typeface="League Spartan" pitchFamily="34" charset="-122"/>
                <a:cs typeface="League Spartan" pitchFamily="34" charset="-120"/>
              </a:rPr>
              <a:t>Recruitment</a:t>
            </a:r>
            <a:endParaRPr lang="en-US" sz="1270" dirty="0"/>
          </a:p>
        </p:txBody>
      </p:sp>
      <p:sp>
        <p:nvSpPr>
          <p:cNvPr id="6" name="Text 3"/>
          <p:cNvSpPr/>
          <p:nvPr/>
        </p:nvSpPr>
        <p:spPr>
          <a:xfrm>
            <a:off x="2057400" y="1389888"/>
            <a:ext cx="3840480" cy="301752"/>
          </a:xfrm>
          <a:prstGeom prst="rect">
            <a:avLst/>
          </a:prstGeom>
          <a:noFill/>
          <a:ln/>
        </p:spPr>
        <p:txBody>
          <a:bodyPr wrap="square" lIns="127" tIns="127" rIns="127" bIns="127" rtlCol="0" anchor="ctr">
            <a:normAutofit/>
          </a:bodyPr>
          <a:lstStyle/>
          <a:p>
            <a:pPr marL="0" indent="0">
              <a:buNone/>
            </a:pPr>
            <a:r>
              <a:rPr lang="en-US" sz="1080" dirty="0">
                <a:solidFill>
                  <a:srgbClr val="102A3B"/>
                </a:solidFill>
                <a:latin typeface="League Spartan" pitchFamily="34" charset="0"/>
                <a:ea typeface="League Spartan" pitchFamily="34" charset="-122"/>
                <a:cs typeface="League Spartan" pitchFamily="34" charset="-120"/>
              </a:rPr>
              <a:t>older applicants seen as “less flexible”; young applicants seen as “unproven”.</a:t>
            </a:r>
            <a:endParaRPr lang="en-US" sz="1080" dirty="0"/>
          </a:p>
        </p:txBody>
      </p:sp>
      <p:sp>
        <p:nvSpPr>
          <p:cNvPr id="7" name="Text 4"/>
          <p:cNvSpPr/>
          <p:nvPr/>
        </p:nvSpPr>
        <p:spPr>
          <a:xfrm>
            <a:off x="768096" y="2075688"/>
            <a:ext cx="1234440" cy="201168"/>
          </a:xfrm>
          <a:prstGeom prst="rect">
            <a:avLst/>
          </a:prstGeom>
          <a:noFill/>
          <a:ln/>
        </p:spPr>
        <p:txBody>
          <a:bodyPr wrap="square" lIns="0" tIns="0" rIns="0" bIns="0" rtlCol="0" anchor="ctr"/>
          <a:lstStyle/>
          <a:p>
            <a:pPr marL="0" indent="0">
              <a:buNone/>
            </a:pPr>
            <a:r>
              <a:rPr lang="en-US" sz="1270" b="1" dirty="0">
                <a:solidFill>
                  <a:srgbClr val="236F73"/>
                </a:solidFill>
                <a:latin typeface="League Spartan" pitchFamily="34" charset="0"/>
                <a:ea typeface="League Spartan" pitchFamily="34" charset="-122"/>
                <a:cs typeface="League Spartan" pitchFamily="34" charset="-120"/>
              </a:rPr>
              <a:t>Training</a:t>
            </a:r>
            <a:endParaRPr lang="en-US" sz="1270" dirty="0"/>
          </a:p>
        </p:txBody>
      </p:sp>
      <p:sp>
        <p:nvSpPr>
          <p:cNvPr id="8" name="Text 5"/>
          <p:cNvSpPr/>
          <p:nvPr/>
        </p:nvSpPr>
        <p:spPr>
          <a:xfrm>
            <a:off x="2057400" y="2075688"/>
            <a:ext cx="3840480" cy="301752"/>
          </a:xfrm>
          <a:prstGeom prst="rect">
            <a:avLst/>
          </a:prstGeom>
          <a:noFill/>
          <a:ln/>
        </p:spPr>
        <p:txBody>
          <a:bodyPr wrap="square" lIns="127" tIns="127" rIns="127" bIns="127" rtlCol="0" anchor="ctr">
            <a:normAutofit/>
          </a:bodyPr>
          <a:lstStyle/>
          <a:p>
            <a:pPr marL="0" indent="0">
              <a:buNone/>
            </a:pPr>
            <a:r>
              <a:rPr lang="en-US" sz="1080" dirty="0">
                <a:solidFill>
                  <a:srgbClr val="102A3B"/>
                </a:solidFill>
                <a:latin typeface="League Spartan" pitchFamily="34" charset="0"/>
                <a:ea typeface="League Spartan" pitchFamily="34" charset="-122"/>
                <a:cs typeface="League Spartan" pitchFamily="34" charset="-120"/>
              </a:rPr>
              <a:t>older workers excluded because managers assume less future return.</a:t>
            </a:r>
            <a:endParaRPr lang="en-US" sz="1080" dirty="0"/>
          </a:p>
        </p:txBody>
      </p:sp>
      <p:sp>
        <p:nvSpPr>
          <p:cNvPr id="9" name="Text 6"/>
          <p:cNvSpPr/>
          <p:nvPr/>
        </p:nvSpPr>
        <p:spPr>
          <a:xfrm>
            <a:off x="768096" y="2761488"/>
            <a:ext cx="1234440" cy="201168"/>
          </a:xfrm>
          <a:prstGeom prst="rect">
            <a:avLst/>
          </a:prstGeom>
          <a:noFill/>
          <a:ln/>
        </p:spPr>
        <p:txBody>
          <a:bodyPr wrap="square" lIns="0" tIns="0" rIns="0" bIns="0" rtlCol="0" anchor="ctr"/>
          <a:lstStyle/>
          <a:p>
            <a:pPr marL="0" indent="0">
              <a:buNone/>
            </a:pPr>
            <a:r>
              <a:rPr lang="en-US" sz="1270" b="1" dirty="0">
                <a:solidFill>
                  <a:srgbClr val="236F73"/>
                </a:solidFill>
                <a:latin typeface="League Spartan" pitchFamily="34" charset="0"/>
                <a:ea typeface="League Spartan" pitchFamily="34" charset="-122"/>
                <a:cs typeface="League Spartan" pitchFamily="34" charset="-120"/>
              </a:rPr>
              <a:t>Promotion</a:t>
            </a:r>
            <a:endParaRPr lang="en-US" sz="1270" dirty="0"/>
          </a:p>
        </p:txBody>
      </p:sp>
      <p:sp>
        <p:nvSpPr>
          <p:cNvPr id="10" name="Text 7"/>
          <p:cNvSpPr/>
          <p:nvPr/>
        </p:nvSpPr>
        <p:spPr>
          <a:xfrm>
            <a:off x="2057400" y="2761488"/>
            <a:ext cx="3840480" cy="301752"/>
          </a:xfrm>
          <a:prstGeom prst="rect">
            <a:avLst/>
          </a:prstGeom>
          <a:noFill/>
          <a:ln/>
        </p:spPr>
        <p:txBody>
          <a:bodyPr wrap="square" lIns="127" tIns="127" rIns="127" bIns="127" rtlCol="0" anchor="ctr">
            <a:normAutofit/>
          </a:bodyPr>
          <a:lstStyle/>
          <a:p>
            <a:pPr marL="0" indent="0">
              <a:buNone/>
            </a:pPr>
            <a:r>
              <a:rPr lang="en-US" sz="1080" dirty="0">
                <a:solidFill>
                  <a:srgbClr val="102A3B"/>
                </a:solidFill>
                <a:latin typeface="League Spartan" pitchFamily="34" charset="0"/>
                <a:ea typeface="League Spartan" pitchFamily="34" charset="-122"/>
                <a:cs typeface="League Spartan" pitchFamily="34" charset="-120"/>
              </a:rPr>
              <a:t>young workers seen as immature; older workers seen as near retirement.</a:t>
            </a:r>
            <a:endParaRPr lang="en-US" sz="1080" dirty="0"/>
          </a:p>
        </p:txBody>
      </p:sp>
      <p:sp>
        <p:nvSpPr>
          <p:cNvPr id="11" name="Text 8"/>
          <p:cNvSpPr/>
          <p:nvPr/>
        </p:nvSpPr>
        <p:spPr>
          <a:xfrm>
            <a:off x="768096" y="3447288"/>
            <a:ext cx="1234440" cy="201168"/>
          </a:xfrm>
          <a:prstGeom prst="rect">
            <a:avLst/>
          </a:prstGeom>
          <a:noFill/>
          <a:ln/>
        </p:spPr>
        <p:txBody>
          <a:bodyPr wrap="square" lIns="0" tIns="0" rIns="0" bIns="0" rtlCol="0" anchor="ctr"/>
          <a:lstStyle/>
          <a:p>
            <a:pPr marL="0" indent="0">
              <a:buNone/>
            </a:pPr>
            <a:r>
              <a:rPr lang="en-US" sz="1270" b="1" dirty="0">
                <a:solidFill>
                  <a:srgbClr val="236F73"/>
                </a:solidFill>
                <a:latin typeface="League Spartan" pitchFamily="34" charset="0"/>
                <a:ea typeface="League Spartan" pitchFamily="34" charset="-122"/>
                <a:cs typeface="League Spartan" pitchFamily="34" charset="-120"/>
              </a:rPr>
              <a:t>Exit</a:t>
            </a:r>
            <a:endParaRPr lang="en-US" sz="1270" dirty="0"/>
          </a:p>
        </p:txBody>
      </p:sp>
      <p:sp>
        <p:nvSpPr>
          <p:cNvPr id="12" name="Text 9"/>
          <p:cNvSpPr/>
          <p:nvPr/>
        </p:nvSpPr>
        <p:spPr>
          <a:xfrm>
            <a:off x="2057400" y="3447288"/>
            <a:ext cx="3840480" cy="301752"/>
          </a:xfrm>
          <a:prstGeom prst="rect">
            <a:avLst/>
          </a:prstGeom>
          <a:noFill/>
          <a:ln/>
        </p:spPr>
        <p:txBody>
          <a:bodyPr wrap="square" lIns="127" tIns="127" rIns="127" bIns="127" rtlCol="0" anchor="ctr">
            <a:normAutofit/>
          </a:bodyPr>
          <a:lstStyle/>
          <a:p>
            <a:pPr marL="0" indent="0">
              <a:buNone/>
            </a:pPr>
            <a:r>
              <a:rPr lang="en-US" sz="1080" dirty="0">
                <a:solidFill>
                  <a:srgbClr val="102A3B"/>
                </a:solidFill>
                <a:latin typeface="League Spartan" pitchFamily="34" charset="0"/>
                <a:ea typeface="League Spartan" pitchFamily="34" charset="-122"/>
                <a:cs typeface="League Spartan" pitchFamily="34" charset="-120"/>
              </a:rPr>
              <a:t>retirement framed as natural even when people want or need to continue working.</a:t>
            </a:r>
            <a:endParaRPr lang="en-US" sz="1080" dirty="0"/>
          </a:p>
        </p:txBody>
      </p:sp>
      <p:sp>
        <p:nvSpPr>
          <p:cNvPr id="13" name="Shape 10"/>
          <p:cNvSpPr/>
          <p:nvPr/>
        </p:nvSpPr>
        <p:spPr>
          <a:xfrm>
            <a:off x="768096" y="4617720"/>
            <a:ext cx="5120640" cy="658368"/>
          </a:xfrm>
          <a:prstGeom prst="roundRect">
            <a:avLst>
              <a:gd name="adj" fmla="val 9722"/>
            </a:avLst>
          </a:prstGeom>
          <a:solidFill>
            <a:srgbClr val="F7FAFB"/>
          </a:solidFill>
          <a:ln w="12700">
            <a:solidFill>
              <a:srgbClr val="C8D8DD"/>
            </a:solidFill>
            <a:prstDash val="solid"/>
          </a:ln>
        </p:spPr>
        <p:txBody>
          <a:bodyPr/>
          <a:lstStyle/>
          <a:p>
            <a:endParaRPr lang="en-GB"/>
          </a:p>
        </p:txBody>
      </p:sp>
      <p:sp>
        <p:nvSpPr>
          <p:cNvPr id="14" name="Text 11"/>
          <p:cNvSpPr/>
          <p:nvPr/>
        </p:nvSpPr>
        <p:spPr>
          <a:xfrm>
            <a:off x="969264" y="4782312"/>
            <a:ext cx="4718304" cy="384048"/>
          </a:xfrm>
          <a:prstGeom prst="rect">
            <a:avLst/>
          </a:prstGeom>
          <a:noFill/>
          <a:ln/>
        </p:spPr>
        <p:txBody>
          <a:bodyPr wrap="square" lIns="127" tIns="127" rIns="127" bIns="127" rtlCol="0" anchor="ctr">
            <a:normAutofit/>
          </a:bodyPr>
          <a:lstStyle/>
          <a:p>
            <a:pPr marL="0" indent="0">
              <a:buNone/>
            </a:pPr>
            <a:r>
              <a:rPr lang="en-US" sz="1280" b="1" dirty="0">
                <a:solidFill>
                  <a:srgbClr val="0B2D45"/>
                </a:solidFill>
                <a:latin typeface="League Spartan" pitchFamily="34" charset="0"/>
                <a:ea typeface="League Spartan" pitchFamily="34" charset="-122"/>
                <a:cs typeface="League Spartan" pitchFamily="34" charset="-120"/>
              </a:rPr>
              <a:t>Apply: Is this discrimination direct, indirect, stereotyping or structural inequality?</a:t>
            </a:r>
            <a:endParaRPr lang="en-US" sz="1280" dirty="0"/>
          </a:p>
        </p:txBody>
      </p:sp>
      <p:sp>
        <p:nvSpPr>
          <p:cNvPr id="15" name="Text 12"/>
          <p:cNvSpPr/>
          <p:nvPr/>
        </p:nvSpPr>
        <p:spPr>
          <a:xfrm>
            <a:off x="566928" y="6144768"/>
            <a:ext cx="9509760" cy="182880"/>
          </a:xfrm>
          <a:prstGeom prst="rect">
            <a:avLst/>
          </a:prstGeom>
          <a:noFill/>
          <a:ln/>
        </p:spPr>
        <p:txBody>
          <a:bodyPr wrap="square" lIns="0" tIns="0" rIns="0" bIns="0" rtlCol="0" anchor="ctr"/>
          <a:lstStyle/>
          <a:p>
            <a:pPr marL="0" indent="0">
              <a:buNone/>
            </a:pPr>
            <a:r>
              <a:rPr lang="en-US" sz="750" dirty="0">
                <a:solidFill>
                  <a:srgbClr val="63707A"/>
                </a:solidFill>
                <a:latin typeface="League Spartan" pitchFamily="34" charset="0"/>
                <a:ea typeface="League Spartan" pitchFamily="34" charset="-122"/>
                <a:cs typeface="League Spartan" pitchFamily="34" charset="-120"/>
              </a:rPr>
              <a:t>Sources: Ray, Sharp and Abrams (2006); Bytheway et al. (2007) on everyday ageism and discrimination.</a:t>
            </a:r>
            <a:endParaRPr lang="en-US" sz="750" dirty="0"/>
          </a:p>
        </p:txBody>
      </p:sp>
      <p:sp>
        <p:nvSpPr>
          <p:cNvPr id="16" name="Shape 13"/>
          <p:cNvSpPr/>
          <p:nvPr/>
        </p:nvSpPr>
        <p:spPr>
          <a:xfrm>
            <a:off x="411480" y="6473952"/>
            <a:ext cx="11384280" cy="0"/>
          </a:xfrm>
          <a:prstGeom prst="line">
            <a:avLst/>
          </a:prstGeom>
          <a:noFill/>
          <a:ln w="12700">
            <a:solidFill>
              <a:srgbClr val="C8D8DD"/>
            </a:solidFill>
            <a:prstDash val="solid"/>
          </a:ln>
        </p:spPr>
        <p:txBody>
          <a:bodyPr/>
          <a:lstStyle/>
          <a:p>
            <a:endParaRPr lang="en-GB"/>
          </a:p>
        </p:txBody>
      </p:sp>
      <p:sp>
        <p:nvSpPr>
          <p:cNvPr id="17" name="Text 14"/>
          <p:cNvSpPr/>
          <p:nvPr/>
        </p:nvSpPr>
        <p:spPr>
          <a:xfrm>
            <a:off x="502920" y="6547104"/>
            <a:ext cx="5486400" cy="164592"/>
          </a:xfrm>
          <a:prstGeom prst="rect">
            <a:avLst/>
          </a:prstGeom>
          <a:noFill/>
          <a:ln/>
        </p:spPr>
        <p:txBody>
          <a:bodyPr wrap="square" lIns="0" tIns="0" rIns="0" bIns="0" rtlCol="0" anchor="ctr"/>
          <a:lstStyle/>
          <a:p>
            <a:pPr marL="0" indent="0">
              <a:buNone/>
            </a:pPr>
            <a:r>
              <a:rPr lang="en-US" sz="740" dirty="0">
                <a:solidFill>
                  <a:srgbClr val="63707A"/>
                </a:solidFill>
                <a:latin typeface="League Spartan" pitchFamily="34" charset="0"/>
                <a:ea typeface="League Spartan" pitchFamily="34" charset="-122"/>
                <a:cs typeface="League Spartan" pitchFamily="34" charset="-120"/>
              </a:rPr>
              <a:t>Cambridge OCR A Level Sociology • Component 2 Section B • Age inequalities • 12</a:t>
            </a:r>
            <a:endParaRPr lang="en-US" sz="740" dirty="0"/>
          </a:p>
        </p:txBody>
      </p:sp>
      <p:pic>
        <p:nvPicPr>
          <p:cNvPr id="18" name="Image 1" descr="/mnt/data/the_sociology_guy_logo_cropped.png"/>
          <p:cNvPicPr>
            <a:picLocks noChangeAspect="1"/>
          </p:cNvPicPr>
          <p:nvPr/>
        </p:nvPicPr>
        <p:blipFill>
          <a:blip r:embed="rId4"/>
          <a:stretch>
            <a:fillRect/>
          </a:stretch>
        </p:blipFill>
        <p:spPr>
          <a:xfrm>
            <a:off x="10676012" y="6409944"/>
            <a:ext cx="392408" cy="38404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310896"/>
            <a:ext cx="7863840" cy="457200"/>
          </a:xfrm>
          <a:prstGeom prst="rect">
            <a:avLst/>
          </a:prstGeom>
          <a:noFill/>
          <a:ln/>
        </p:spPr>
        <p:txBody>
          <a:bodyPr wrap="square" lIns="0" tIns="0" rIns="0" bIns="0" rtlCol="0" anchor="ctr"/>
          <a:lstStyle/>
          <a:p>
            <a:pPr marL="0" indent="0">
              <a:buNone/>
            </a:pPr>
            <a:r>
              <a:rPr lang="en-US" sz="2550" b="1" dirty="0">
                <a:solidFill>
                  <a:srgbClr val="0B2D45"/>
                </a:solidFill>
                <a:latin typeface="League Spartan" pitchFamily="34" charset="0"/>
                <a:ea typeface="League Spartan" pitchFamily="34" charset="-122"/>
                <a:cs typeface="League Spartan" pitchFamily="34" charset="-120"/>
              </a:rPr>
              <a:t>Classroom task: life course discrimination timeline</a:t>
            </a:r>
            <a:endParaRPr lang="en-US" sz="2550" dirty="0"/>
          </a:p>
        </p:txBody>
      </p:sp>
      <p:sp>
        <p:nvSpPr>
          <p:cNvPr id="3" name="Text 1"/>
          <p:cNvSpPr/>
          <p:nvPr/>
        </p:nvSpPr>
        <p:spPr>
          <a:xfrm>
            <a:off x="585216" y="822960"/>
            <a:ext cx="9326880" cy="283464"/>
          </a:xfrm>
          <a:prstGeom prst="rect">
            <a:avLst/>
          </a:prstGeom>
          <a:noFill/>
          <a:ln/>
        </p:spPr>
        <p:txBody>
          <a:bodyPr wrap="square" lIns="0" tIns="0" rIns="0" bIns="0" rtlCol="0" anchor="ctr"/>
          <a:lstStyle/>
          <a:p>
            <a:pPr marL="0" indent="0">
              <a:buNone/>
            </a:pPr>
            <a:r>
              <a:rPr lang="en-US" sz="1220" b="1" dirty="0">
                <a:solidFill>
                  <a:srgbClr val="236F73"/>
                </a:solidFill>
                <a:latin typeface="League Spartan" pitchFamily="34" charset="0"/>
                <a:ea typeface="League Spartan" pitchFamily="34" charset="-122"/>
                <a:cs typeface="League Spartan" pitchFamily="34" charset="-120"/>
              </a:rPr>
              <a:t>Move from examples to explanation and evaluation.</a:t>
            </a:r>
            <a:endParaRPr lang="en-US" sz="1220" dirty="0"/>
          </a:p>
        </p:txBody>
      </p:sp>
      <p:pic>
        <p:nvPicPr>
          <p:cNvPr id="4" name="Image 0" descr="/mnt/data/life_course_discrimination_illustrated_journey.png"/>
          <p:cNvPicPr>
            <a:picLocks noChangeAspect="1"/>
          </p:cNvPicPr>
          <p:nvPr/>
        </p:nvPicPr>
        <p:blipFill>
          <a:blip r:embed="rId3"/>
          <a:srcRect t="23908" b="23908"/>
          <a:stretch/>
        </p:blipFill>
        <p:spPr>
          <a:xfrm>
            <a:off x="6446520" y="1298448"/>
            <a:ext cx="5120640" cy="3776472"/>
          </a:xfrm>
          <a:prstGeom prst="rect">
            <a:avLst/>
          </a:prstGeom>
        </p:spPr>
      </p:pic>
      <p:sp>
        <p:nvSpPr>
          <p:cNvPr id="5" name="Text 2"/>
          <p:cNvSpPr/>
          <p:nvPr/>
        </p:nvSpPr>
        <p:spPr>
          <a:xfrm>
            <a:off x="713232" y="1325880"/>
            <a:ext cx="3017520" cy="274320"/>
          </a:xfrm>
          <a:prstGeom prst="rect">
            <a:avLst/>
          </a:prstGeom>
          <a:noFill/>
          <a:ln/>
        </p:spPr>
        <p:txBody>
          <a:bodyPr wrap="square" lIns="0" tIns="0" rIns="0" bIns="0" rtlCol="0" anchor="ctr"/>
          <a:lstStyle/>
          <a:p>
            <a:pPr marL="0" indent="0">
              <a:buNone/>
            </a:pPr>
            <a:r>
              <a:rPr lang="en-US" sz="1800" b="1" dirty="0">
                <a:solidFill>
                  <a:srgbClr val="0B2D45"/>
                </a:solidFill>
                <a:latin typeface="League Spartan" pitchFamily="34" charset="0"/>
                <a:ea typeface="League Spartan" pitchFamily="34" charset="-122"/>
                <a:cs typeface="League Spartan" pitchFamily="34" charset="-120"/>
              </a:rPr>
              <a:t>Student instructions</a:t>
            </a:r>
            <a:endParaRPr lang="en-US" sz="1800" dirty="0"/>
          </a:p>
        </p:txBody>
      </p:sp>
      <p:sp>
        <p:nvSpPr>
          <p:cNvPr id="6" name="Shape 3"/>
          <p:cNvSpPr/>
          <p:nvPr/>
        </p:nvSpPr>
        <p:spPr>
          <a:xfrm>
            <a:off x="768096" y="1856232"/>
            <a:ext cx="320040" cy="320040"/>
          </a:xfrm>
          <a:prstGeom prst="ellipse">
            <a:avLst/>
          </a:prstGeom>
          <a:solidFill>
            <a:srgbClr val="0B2D45"/>
          </a:solidFill>
          <a:ln w="12700">
            <a:solidFill>
              <a:srgbClr val="0B2D45">
                <a:alpha val="0"/>
              </a:srgbClr>
            </a:solidFill>
            <a:prstDash val="solid"/>
          </a:ln>
        </p:spPr>
        <p:txBody>
          <a:bodyPr/>
          <a:lstStyle/>
          <a:p>
            <a:endParaRPr lang="en-GB"/>
          </a:p>
        </p:txBody>
      </p:sp>
      <p:sp>
        <p:nvSpPr>
          <p:cNvPr id="7" name="Text 4"/>
          <p:cNvSpPr/>
          <p:nvPr/>
        </p:nvSpPr>
        <p:spPr>
          <a:xfrm>
            <a:off x="877824" y="1947672"/>
            <a:ext cx="109728" cy="91440"/>
          </a:xfrm>
          <a:prstGeom prst="rect">
            <a:avLst/>
          </a:prstGeom>
          <a:noFill/>
          <a:ln/>
        </p:spPr>
        <p:txBody>
          <a:bodyPr wrap="square" lIns="0" tIns="0" rIns="0" bIns="0" rtlCol="0" anchor="ctr"/>
          <a:lstStyle/>
          <a:p>
            <a:pPr marL="0" indent="0" algn="ctr">
              <a:buNone/>
            </a:pPr>
            <a:r>
              <a:rPr lang="en-US" sz="820" b="1" dirty="0">
                <a:solidFill>
                  <a:srgbClr val="FFFFFF"/>
                </a:solidFill>
                <a:latin typeface="League Spartan" pitchFamily="34" charset="0"/>
                <a:ea typeface="League Spartan" pitchFamily="34" charset="-122"/>
                <a:cs typeface="League Spartan" pitchFamily="34" charset="-120"/>
              </a:rPr>
              <a:t>1</a:t>
            </a:r>
            <a:endParaRPr lang="en-US" sz="820" dirty="0"/>
          </a:p>
        </p:txBody>
      </p:sp>
      <p:sp>
        <p:nvSpPr>
          <p:cNvPr id="8" name="Text 5"/>
          <p:cNvSpPr/>
          <p:nvPr/>
        </p:nvSpPr>
        <p:spPr>
          <a:xfrm>
            <a:off x="1234440" y="1874520"/>
            <a:ext cx="4663440" cy="310896"/>
          </a:xfrm>
          <a:prstGeom prst="rect">
            <a:avLst/>
          </a:prstGeom>
          <a:noFill/>
          <a:ln/>
        </p:spPr>
        <p:txBody>
          <a:bodyPr wrap="square" lIns="127" tIns="127" rIns="127" bIns="127" rtlCol="0" anchor="ctr">
            <a:normAutofit/>
          </a:bodyPr>
          <a:lstStyle/>
          <a:p>
            <a:pPr marL="0" indent="0">
              <a:buNone/>
            </a:pPr>
            <a:r>
              <a:rPr lang="en-US" sz="1280" dirty="0">
                <a:solidFill>
                  <a:srgbClr val="102A3B"/>
                </a:solidFill>
                <a:latin typeface="League Spartan" pitchFamily="34" charset="0"/>
                <a:ea typeface="League Spartan" pitchFamily="34" charset="-122"/>
                <a:cs typeface="League Spartan" pitchFamily="34" charset="-120"/>
              </a:rPr>
              <a:t>Place each discrimination example on the life course timeline.</a:t>
            </a:r>
            <a:endParaRPr lang="en-US" sz="1280" dirty="0"/>
          </a:p>
        </p:txBody>
      </p:sp>
      <p:sp>
        <p:nvSpPr>
          <p:cNvPr id="9" name="Shape 6"/>
          <p:cNvSpPr/>
          <p:nvPr/>
        </p:nvSpPr>
        <p:spPr>
          <a:xfrm>
            <a:off x="768096" y="2514600"/>
            <a:ext cx="320040" cy="320040"/>
          </a:xfrm>
          <a:prstGeom prst="ellipse">
            <a:avLst/>
          </a:prstGeom>
          <a:solidFill>
            <a:srgbClr val="0B2D45"/>
          </a:solidFill>
          <a:ln w="12700">
            <a:solidFill>
              <a:srgbClr val="0B2D45">
                <a:alpha val="0"/>
              </a:srgbClr>
            </a:solidFill>
            <a:prstDash val="solid"/>
          </a:ln>
        </p:spPr>
        <p:txBody>
          <a:bodyPr/>
          <a:lstStyle/>
          <a:p>
            <a:endParaRPr lang="en-GB"/>
          </a:p>
        </p:txBody>
      </p:sp>
      <p:sp>
        <p:nvSpPr>
          <p:cNvPr id="10" name="Text 7"/>
          <p:cNvSpPr/>
          <p:nvPr/>
        </p:nvSpPr>
        <p:spPr>
          <a:xfrm>
            <a:off x="877824" y="2606040"/>
            <a:ext cx="109728" cy="91440"/>
          </a:xfrm>
          <a:prstGeom prst="rect">
            <a:avLst/>
          </a:prstGeom>
          <a:noFill/>
          <a:ln/>
        </p:spPr>
        <p:txBody>
          <a:bodyPr wrap="square" lIns="0" tIns="0" rIns="0" bIns="0" rtlCol="0" anchor="ctr"/>
          <a:lstStyle/>
          <a:p>
            <a:pPr marL="0" indent="0" algn="ctr">
              <a:buNone/>
            </a:pPr>
            <a:r>
              <a:rPr lang="en-US" sz="820" b="1" dirty="0">
                <a:solidFill>
                  <a:srgbClr val="FFFFFF"/>
                </a:solidFill>
                <a:latin typeface="League Spartan" pitchFamily="34" charset="0"/>
                <a:ea typeface="League Spartan" pitchFamily="34" charset="-122"/>
                <a:cs typeface="League Spartan" pitchFamily="34" charset="-120"/>
              </a:rPr>
              <a:t>2</a:t>
            </a:r>
            <a:endParaRPr lang="en-US" sz="820" dirty="0"/>
          </a:p>
        </p:txBody>
      </p:sp>
      <p:sp>
        <p:nvSpPr>
          <p:cNvPr id="11" name="Text 8"/>
          <p:cNvSpPr/>
          <p:nvPr/>
        </p:nvSpPr>
        <p:spPr>
          <a:xfrm>
            <a:off x="1234440" y="2532888"/>
            <a:ext cx="4663440" cy="310896"/>
          </a:xfrm>
          <a:prstGeom prst="rect">
            <a:avLst/>
          </a:prstGeom>
          <a:noFill/>
          <a:ln/>
        </p:spPr>
        <p:txBody>
          <a:bodyPr wrap="square" lIns="127" tIns="127" rIns="127" bIns="127" rtlCol="0" anchor="ctr">
            <a:normAutofit/>
          </a:bodyPr>
          <a:lstStyle/>
          <a:p>
            <a:pPr marL="0" indent="0">
              <a:buNone/>
            </a:pPr>
            <a:r>
              <a:rPr lang="en-US" sz="1280" dirty="0">
                <a:solidFill>
                  <a:srgbClr val="102A3B"/>
                </a:solidFill>
                <a:latin typeface="League Spartan" pitchFamily="34" charset="0"/>
                <a:ea typeface="League Spartan" pitchFamily="34" charset="-122"/>
                <a:cs typeface="League Spartan" pitchFamily="34" charset="-120"/>
              </a:rPr>
              <a:t>Identify the stereotype or assumption behind it.</a:t>
            </a:r>
            <a:endParaRPr lang="en-US" sz="1280" dirty="0"/>
          </a:p>
        </p:txBody>
      </p:sp>
      <p:sp>
        <p:nvSpPr>
          <p:cNvPr id="12" name="Shape 9"/>
          <p:cNvSpPr/>
          <p:nvPr/>
        </p:nvSpPr>
        <p:spPr>
          <a:xfrm>
            <a:off x="768096" y="3172968"/>
            <a:ext cx="320040" cy="320040"/>
          </a:xfrm>
          <a:prstGeom prst="ellipse">
            <a:avLst/>
          </a:prstGeom>
          <a:solidFill>
            <a:srgbClr val="0B2D45"/>
          </a:solidFill>
          <a:ln w="12700">
            <a:solidFill>
              <a:srgbClr val="0B2D45">
                <a:alpha val="0"/>
              </a:srgbClr>
            </a:solidFill>
            <a:prstDash val="solid"/>
          </a:ln>
        </p:spPr>
        <p:txBody>
          <a:bodyPr/>
          <a:lstStyle/>
          <a:p>
            <a:endParaRPr lang="en-GB"/>
          </a:p>
        </p:txBody>
      </p:sp>
      <p:sp>
        <p:nvSpPr>
          <p:cNvPr id="13" name="Text 10"/>
          <p:cNvSpPr/>
          <p:nvPr/>
        </p:nvSpPr>
        <p:spPr>
          <a:xfrm>
            <a:off x="877824" y="3264408"/>
            <a:ext cx="109728" cy="91440"/>
          </a:xfrm>
          <a:prstGeom prst="rect">
            <a:avLst/>
          </a:prstGeom>
          <a:noFill/>
          <a:ln/>
        </p:spPr>
        <p:txBody>
          <a:bodyPr wrap="square" lIns="0" tIns="0" rIns="0" bIns="0" rtlCol="0" anchor="ctr"/>
          <a:lstStyle/>
          <a:p>
            <a:pPr marL="0" indent="0" algn="ctr">
              <a:buNone/>
            </a:pPr>
            <a:r>
              <a:rPr lang="en-US" sz="820" b="1" dirty="0">
                <a:solidFill>
                  <a:srgbClr val="FFFFFF"/>
                </a:solidFill>
                <a:latin typeface="League Spartan" pitchFamily="34" charset="0"/>
                <a:ea typeface="League Spartan" pitchFamily="34" charset="-122"/>
                <a:cs typeface="League Spartan" pitchFamily="34" charset="-120"/>
              </a:rPr>
              <a:t>3</a:t>
            </a:r>
            <a:endParaRPr lang="en-US" sz="820" dirty="0"/>
          </a:p>
        </p:txBody>
      </p:sp>
      <p:sp>
        <p:nvSpPr>
          <p:cNvPr id="14" name="Text 11"/>
          <p:cNvSpPr/>
          <p:nvPr/>
        </p:nvSpPr>
        <p:spPr>
          <a:xfrm>
            <a:off x="1234440" y="3191256"/>
            <a:ext cx="4663440" cy="310896"/>
          </a:xfrm>
          <a:prstGeom prst="rect">
            <a:avLst/>
          </a:prstGeom>
          <a:noFill/>
          <a:ln/>
        </p:spPr>
        <p:txBody>
          <a:bodyPr wrap="square" lIns="127" tIns="127" rIns="127" bIns="127" rtlCol="0" anchor="ctr">
            <a:normAutofit/>
          </a:bodyPr>
          <a:lstStyle/>
          <a:p>
            <a:pPr marL="0" indent="0">
              <a:buNone/>
            </a:pPr>
            <a:r>
              <a:rPr lang="en-US" sz="1280" dirty="0">
                <a:solidFill>
                  <a:srgbClr val="102A3B"/>
                </a:solidFill>
                <a:latin typeface="League Spartan" pitchFamily="34" charset="0"/>
                <a:ea typeface="League Spartan" pitchFamily="34" charset="-122"/>
                <a:cs typeface="League Spartan" pitchFamily="34" charset="-120"/>
              </a:rPr>
              <a:t>Explain how it may affect life chances.</a:t>
            </a:r>
            <a:endParaRPr lang="en-US" sz="1280" dirty="0"/>
          </a:p>
        </p:txBody>
      </p:sp>
      <p:sp>
        <p:nvSpPr>
          <p:cNvPr id="15" name="Shape 12"/>
          <p:cNvSpPr/>
          <p:nvPr/>
        </p:nvSpPr>
        <p:spPr>
          <a:xfrm>
            <a:off x="768096" y="3831336"/>
            <a:ext cx="320040" cy="320040"/>
          </a:xfrm>
          <a:prstGeom prst="ellipse">
            <a:avLst/>
          </a:prstGeom>
          <a:solidFill>
            <a:srgbClr val="0B2D45"/>
          </a:solidFill>
          <a:ln w="12700">
            <a:solidFill>
              <a:srgbClr val="0B2D45">
                <a:alpha val="0"/>
              </a:srgbClr>
            </a:solidFill>
            <a:prstDash val="solid"/>
          </a:ln>
        </p:spPr>
        <p:txBody>
          <a:bodyPr/>
          <a:lstStyle/>
          <a:p>
            <a:endParaRPr lang="en-GB"/>
          </a:p>
        </p:txBody>
      </p:sp>
      <p:sp>
        <p:nvSpPr>
          <p:cNvPr id="16" name="Text 13"/>
          <p:cNvSpPr/>
          <p:nvPr/>
        </p:nvSpPr>
        <p:spPr>
          <a:xfrm>
            <a:off x="877824" y="3922776"/>
            <a:ext cx="109728" cy="91440"/>
          </a:xfrm>
          <a:prstGeom prst="rect">
            <a:avLst/>
          </a:prstGeom>
          <a:noFill/>
          <a:ln/>
        </p:spPr>
        <p:txBody>
          <a:bodyPr wrap="square" lIns="0" tIns="0" rIns="0" bIns="0" rtlCol="0" anchor="ctr"/>
          <a:lstStyle/>
          <a:p>
            <a:pPr marL="0" indent="0" algn="ctr">
              <a:buNone/>
            </a:pPr>
            <a:r>
              <a:rPr lang="en-US" sz="820" b="1" dirty="0">
                <a:solidFill>
                  <a:srgbClr val="FFFFFF"/>
                </a:solidFill>
                <a:latin typeface="League Spartan" pitchFamily="34" charset="0"/>
                <a:ea typeface="League Spartan" pitchFamily="34" charset="-122"/>
                <a:cs typeface="League Spartan" pitchFamily="34" charset="-120"/>
              </a:rPr>
              <a:t>4</a:t>
            </a:r>
            <a:endParaRPr lang="en-US" sz="820" dirty="0"/>
          </a:p>
        </p:txBody>
      </p:sp>
      <p:sp>
        <p:nvSpPr>
          <p:cNvPr id="17" name="Text 14"/>
          <p:cNvSpPr/>
          <p:nvPr/>
        </p:nvSpPr>
        <p:spPr>
          <a:xfrm>
            <a:off x="1234440" y="3849624"/>
            <a:ext cx="4663440" cy="310896"/>
          </a:xfrm>
          <a:prstGeom prst="rect">
            <a:avLst/>
          </a:prstGeom>
          <a:noFill/>
          <a:ln/>
        </p:spPr>
        <p:txBody>
          <a:bodyPr wrap="square" lIns="127" tIns="127" rIns="127" bIns="127" rtlCol="0" anchor="ctr">
            <a:normAutofit/>
          </a:bodyPr>
          <a:lstStyle/>
          <a:p>
            <a:pPr marL="0" indent="0">
              <a:buNone/>
            </a:pPr>
            <a:r>
              <a:rPr lang="en-US" sz="1280" dirty="0">
                <a:solidFill>
                  <a:srgbClr val="102A3B"/>
                </a:solidFill>
                <a:latin typeface="League Spartan" pitchFamily="34" charset="0"/>
                <a:ea typeface="League Spartan" pitchFamily="34" charset="-122"/>
                <a:cs typeface="League Spartan" pitchFamily="34" charset="-120"/>
              </a:rPr>
              <a:t>Decide whether young people or older people face the more damaging inequality.</a:t>
            </a:r>
            <a:endParaRPr lang="en-US" sz="1280" dirty="0"/>
          </a:p>
        </p:txBody>
      </p:sp>
      <p:sp>
        <p:nvSpPr>
          <p:cNvPr id="18" name="Shape 15"/>
          <p:cNvSpPr/>
          <p:nvPr/>
        </p:nvSpPr>
        <p:spPr>
          <a:xfrm>
            <a:off x="768096" y="4846320"/>
            <a:ext cx="5257800" cy="621792"/>
          </a:xfrm>
          <a:prstGeom prst="roundRect">
            <a:avLst>
              <a:gd name="adj" fmla="val 10294"/>
            </a:avLst>
          </a:prstGeom>
          <a:solidFill>
            <a:srgbClr val="F7FAFB"/>
          </a:solidFill>
          <a:ln w="12700">
            <a:solidFill>
              <a:srgbClr val="C8D8DD"/>
            </a:solidFill>
            <a:prstDash val="solid"/>
          </a:ln>
        </p:spPr>
        <p:txBody>
          <a:bodyPr/>
          <a:lstStyle/>
          <a:p>
            <a:endParaRPr lang="en-GB"/>
          </a:p>
        </p:txBody>
      </p:sp>
      <p:sp>
        <p:nvSpPr>
          <p:cNvPr id="19" name="Text 16"/>
          <p:cNvSpPr/>
          <p:nvPr/>
        </p:nvSpPr>
        <p:spPr>
          <a:xfrm>
            <a:off x="969264" y="5010912"/>
            <a:ext cx="4855464" cy="347472"/>
          </a:xfrm>
          <a:prstGeom prst="rect">
            <a:avLst/>
          </a:prstGeom>
          <a:noFill/>
          <a:ln/>
        </p:spPr>
        <p:txBody>
          <a:bodyPr wrap="square" lIns="127" tIns="127" rIns="127" bIns="127" rtlCol="0" anchor="ctr">
            <a:normAutofit/>
          </a:bodyPr>
          <a:lstStyle/>
          <a:p>
            <a:pPr marL="0" indent="0">
              <a:buNone/>
            </a:pPr>
            <a:r>
              <a:rPr lang="en-US" sz="1280" b="1" dirty="0">
                <a:solidFill>
                  <a:srgbClr val="0B2D45"/>
                </a:solidFill>
                <a:latin typeface="League Spartan" pitchFamily="34" charset="0"/>
                <a:ea typeface="League Spartan" pitchFamily="34" charset="-122"/>
                <a:cs typeface="League Spartan" pitchFamily="34" charset="-120"/>
              </a:rPr>
              <a:t>Judgement question: At which stage of the life course is age discrimination most damaging to life chances?</a:t>
            </a:r>
            <a:endParaRPr lang="en-US" sz="1280" dirty="0"/>
          </a:p>
        </p:txBody>
      </p:sp>
      <p:sp>
        <p:nvSpPr>
          <p:cNvPr id="20" name="Shape 17"/>
          <p:cNvSpPr/>
          <p:nvPr/>
        </p:nvSpPr>
        <p:spPr>
          <a:xfrm>
            <a:off x="411480" y="6473952"/>
            <a:ext cx="11384280" cy="0"/>
          </a:xfrm>
          <a:prstGeom prst="line">
            <a:avLst/>
          </a:prstGeom>
          <a:noFill/>
          <a:ln w="12700">
            <a:solidFill>
              <a:srgbClr val="C8D8DD"/>
            </a:solidFill>
            <a:prstDash val="solid"/>
          </a:ln>
        </p:spPr>
        <p:txBody>
          <a:bodyPr/>
          <a:lstStyle/>
          <a:p>
            <a:endParaRPr lang="en-GB"/>
          </a:p>
        </p:txBody>
      </p:sp>
      <p:sp>
        <p:nvSpPr>
          <p:cNvPr id="21" name="Text 18"/>
          <p:cNvSpPr/>
          <p:nvPr/>
        </p:nvSpPr>
        <p:spPr>
          <a:xfrm>
            <a:off x="502920" y="6547104"/>
            <a:ext cx="5486400" cy="164592"/>
          </a:xfrm>
          <a:prstGeom prst="rect">
            <a:avLst/>
          </a:prstGeom>
          <a:noFill/>
          <a:ln/>
        </p:spPr>
        <p:txBody>
          <a:bodyPr wrap="square" lIns="0" tIns="0" rIns="0" bIns="0" rtlCol="0" anchor="ctr"/>
          <a:lstStyle/>
          <a:p>
            <a:pPr marL="0" indent="0">
              <a:buNone/>
            </a:pPr>
            <a:r>
              <a:rPr lang="en-US" sz="740" dirty="0">
                <a:solidFill>
                  <a:srgbClr val="63707A"/>
                </a:solidFill>
                <a:latin typeface="League Spartan" pitchFamily="34" charset="0"/>
                <a:ea typeface="League Spartan" pitchFamily="34" charset="-122"/>
                <a:cs typeface="League Spartan" pitchFamily="34" charset="-120"/>
              </a:rPr>
              <a:t>Cambridge OCR A Level Sociology • Component 2 Section B • Age inequalities • 13</a:t>
            </a:r>
            <a:endParaRPr lang="en-US" sz="740" dirty="0"/>
          </a:p>
        </p:txBody>
      </p:sp>
      <p:pic>
        <p:nvPicPr>
          <p:cNvPr id="22" name="Image 1" descr="/mnt/data/the_sociology_guy_logo_cropped.png"/>
          <p:cNvPicPr>
            <a:picLocks noChangeAspect="1"/>
          </p:cNvPicPr>
          <p:nvPr/>
        </p:nvPicPr>
        <p:blipFill>
          <a:blip r:embed="rId4"/>
          <a:stretch>
            <a:fillRect/>
          </a:stretch>
        </p:blipFill>
        <p:spPr>
          <a:xfrm>
            <a:off x="10676012" y="6409944"/>
            <a:ext cx="392408" cy="384048"/>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310896"/>
            <a:ext cx="7863840" cy="457200"/>
          </a:xfrm>
          <a:prstGeom prst="rect">
            <a:avLst/>
          </a:prstGeom>
          <a:noFill/>
          <a:ln/>
        </p:spPr>
        <p:txBody>
          <a:bodyPr wrap="square" lIns="0" tIns="0" rIns="0" bIns="0" rtlCol="0" anchor="ctr"/>
          <a:lstStyle/>
          <a:p>
            <a:pPr marL="0" indent="0">
              <a:buNone/>
            </a:pPr>
            <a:r>
              <a:rPr lang="en-US" sz="2550" b="1" dirty="0">
                <a:solidFill>
                  <a:srgbClr val="0B2D45"/>
                </a:solidFill>
                <a:latin typeface="League Spartan" pitchFamily="34" charset="0"/>
                <a:ea typeface="League Spartan" pitchFamily="34" charset="-122"/>
                <a:cs typeface="League Spartan" pitchFamily="34" charset="-120"/>
              </a:rPr>
              <a:t>Build an OCR-style paragraph</a:t>
            </a:r>
            <a:endParaRPr lang="en-US" sz="2550" dirty="0"/>
          </a:p>
        </p:txBody>
      </p:sp>
      <p:sp>
        <p:nvSpPr>
          <p:cNvPr id="3" name="Text 1"/>
          <p:cNvSpPr/>
          <p:nvPr/>
        </p:nvSpPr>
        <p:spPr>
          <a:xfrm>
            <a:off x="585216" y="822960"/>
            <a:ext cx="9326880" cy="283464"/>
          </a:xfrm>
          <a:prstGeom prst="rect">
            <a:avLst/>
          </a:prstGeom>
          <a:noFill/>
          <a:ln/>
        </p:spPr>
        <p:txBody>
          <a:bodyPr wrap="square" lIns="0" tIns="0" rIns="0" bIns="0" rtlCol="0" anchor="ctr"/>
          <a:lstStyle/>
          <a:p>
            <a:pPr marL="0" indent="0">
              <a:buNone/>
            </a:pPr>
            <a:r>
              <a:rPr lang="en-US" sz="1220" b="1" dirty="0">
                <a:solidFill>
                  <a:srgbClr val="236F73"/>
                </a:solidFill>
                <a:latin typeface="League Spartan" pitchFamily="34" charset="0"/>
                <a:ea typeface="League Spartan" pitchFamily="34" charset="-122"/>
                <a:cs typeface="League Spartan" pitchFamily="34" charset="-120"/>
              </a:rPr>
              <a:t>Point • Evidence • Concept • Consequence • Evaluation</a:t>
            </a:r>
            <a:endParaRPr lang="en-US" sz="1220" dirty="0"/>
          </a:p>
        </p:txBody>
      </p:sp>
      <p:pic>
        <p:nvPicPr>
          <p:cNvPr id="4" name="Image 0" descr="/mnt/data/how_to_analyse_life_course_discrimination.png"/>
          <p:cNvPicPr>
            <a:picLocks noChangeAspect="1"/>
          </p:cNvPicPr>
          <p:nvPr/>
        </p:nvPicPr>
        <p:blipFill>
          <a:blip r:embed="rId3"/>
          <a:srcRect t="23227" b="23227"/>
          <a:stretch/>
        </p:blipFill>
        <p:spPr>
          <a:xfrm>
            <a:off x="6537960" y="1234440"/>
            <a:ext cx="5074920" cy="3840480"/>
          </a:xfrm>
          <a:prstGeom prst="rect">
            <a:avLst/>
          </a:prstGeom>
        </p:spPr>
      </p:pic>
      <p:sp>
        <p:nvSpPr>
          <p:cNvPr id="5" name="Shape 2"/>
          <p:cNvSpPr/>
          <p:nvPr/>
        </p:nvSpPr>
        <p:spPr>
          <a:xfrm>
            <a:off x="713232" y="1417320"/>
            <a:ext cx="5440680" cy="2788920"/>
          </a:xfrm>
          <a:prstGeom prst="roundRect">
            <a:avLst>
              <a:gd name="adj" fmla="val 2623"/>
            </a:avLst>
          </a:prstGeom>
          <a:solidFill>
            <a:srgbClr val="F7FAFB"/>
          </a:solidFill>
          <a:ln w="12700">
            <a:solidFill>
              <a:srgbClr val="C8D8DD"/>
            </a:solidFill>
            <a:prstDash val="solid"/>
          </a:ln>
        </p:spPr>
        <p:txBody>
          <a:bodyPr/>
          <a:lstStyle/>
          <a:p>
            <a:endParaRPr lang="en-GB"/>
          </a:p>
        </p:txBody>
      </p:sp>
      <p:sp>
        <p:nvSpPr>
          <p:cNvPr id="6" name="Text 3"/>
          <p:cNvSpPr/>
          <p:nvPr/>
        </p:nvSpPr>
        <p:spPr>
          <a:xfrm>
            <a:off x="941832" y="1673352"/>
            <a:ext cx="2286000" cy="228600"/>
          </a:xfrm>
          <a:prstGeom prst="rect">
            <a:avLst/>
          </a:prstGeom>
          <a:noFill/>
          <a:ln/>
        </p:spPr>
        <p:txBody>
          <a:bodyPr wrap="square" lIns="0" tIns="0" rIns="0" bIns="0" rtlCol="0" anchor="ctr"/>
          <a:lstStyle/>
          <a:p>
            <a:pPr marL="0" indent="0">
              <a:buNone/>
            </a:pPr>
            <a:r>
              <a:rPr lang="en-US" sz="1600" b="1" dirty="0">
                <a:solidFill>
                  <a:srgbClr val="0B2D45"/>
                </a:solidFill>
                <a:latin typeface="League Spartan" pitchFamily="34" charset="0"/>
                <a:ea typeface="League Spartan" pitchFamily="34" charset="-122"/>
                <a:cs typeface="League Spartan" pitchFamily="34" charset="-120"/>
              </a:rPr>
              <a:t>Example structure</a:t>
            </a:r>
            <a:endParaRPr lang="en-US" sz="1600" dirty="0"/>
          </a:p>
        </p:txBody>
      </p:sp>
      <p:sp>
        <p:nvSpPr>
          <p:cNvPr id="7" name="Text 4"/>
          <p:cNvSpPr/>
          <p:nvPr/>
        </p:nvSpPr>
        <p:spPr>
          <a:xfrm>
            <a:off x="960120" y="2057400"/>
            <a:ext cx="4800600" cy="1508760"/>
          </a:xfrm>
          <a:prstGeom prst="rect">
            <a:avLst/>
          </a:prstGeom>
          <a:noFill/>
          <a:ln/>
        </p:spPr>
        <p:txBody>
          <a:bodyPr wrap="square" lIns="254" tIns="254" rIns="254" bIns="254" rtlCol="0" anchor="ctr">
            <a:normAutofit/>
          </a:bodyPr>
          <a:lstStyle/>
          <a:p>
            <a:pPr marL="0" indent="0">
              <a:buNone/>
            </a:pPr>
            <a:r>
              <a:rPr lang="en-US" sz="1420" dirty="0">
                <a:solidFill>
                  <a:srgbClr val="102A3B"/>
                </a:solidFill>
                <a:latin typeface="League Spartan" pitchFamily="34" charset="0"/>
                <a:ea typeface="League Spartan" pitchFamily="34" charset="-122"/>
                <a:cs typeface="League Spartan" pitchFamily="34" charset="-120"/>
              </a:rPr>
              <a:t>Age inequality can affect employment because…</a:t>
            </a:r>
            <a:endParaRPr lang="en-US" sz="1420" dirty="0"/>
          </a:p>
          <a:p>
            <a:pPr marL="0" indent="0">
              <a:buNone/>
            </a:pPr>
            <a:r>
              <a:rPr lang="en-US" sz="1420" dirty="0">
                <a:solidFill>
                  <a:srgbClr val="102A3B"/>
                </a:solidFill>
                <a:latin typeface="League Spartan" pitchFamily="34" charset="0"/>
                <a:ea typeface="League Spartan" pitchFamily="34" charset="-122"/>
                <a:cs typeface="League Spartan" pitchFamily="34" charset="-120"/>
              </a:rPr>
              <a:t>This is shown by…</a:t>
            </a:r>
            <a:endParaRPr lang="en-US" sz="1420" dirty="0"/>
          </a:p>
          <a:p>
            <a:pPr marL="0" indent="0">
              <a:buNone/>
            </a:pPr>
            <a:r>
              <a:rPr lang="en-US" sz="1420" dirty="0">
                <a:solidFill>
                  <a:srgbClr val="102A3B"/>
                </a:solidFill>
                <a:latin typeface="League Spartan" pitchFamily="34" charset="0"/>
                <a:ea typeface="League Spartan" pitchFamily="34" charset="-122"/>
                <a:cs typeface="League Spartan" pitchFamily="34" charset="-120"/>
              </a:rPr>
              <a:t>This links to ageism because…</a:t>
            </a:r>
            <a:endParaRPr lang="en-US" sz="1420" dirty="0"/>
          </a:p>
          <a:p>
            <a:pPr marL="0" indent="0">
              <a:buNone/>
            </a:pPr>
            <a:r>
              <a:rPr lang="en-US" sz="1420" dirty="0">
                <a:solidFill>
                  <a:srgbClr val="102A3B"/>
                </a:solidFill>
                <a:latin typeface="League Spartan" pitchFamily="34" charset="0"/>
                <a:ea typeface="League Spartan" pitchFamily="34" charset="-122"/>
                <a:cs typeface="League Spartan" pitchFamily="34" charset="-120"/>
              </a:rPr>
              <a:t>The impact on life chances may be…</a:t>
            </a:r>
            <a:endParaRPr lang="en-US" sz="1420" dirty="0"/>
          </a:p>
          <a:p>
            <a:pPr marL="0" indent="0">
              <a:buNone/>
            </a:pPr>
            <a:r>
              <a:rPr lang="en-US" sz="1420" dirty="0">
                <a:solidFill>
                  <a:srgbClr val="102A3B"/>
                </a:solidFill>
                <a:latin typeface="League Spartan" pitchFamily="34" charset="0"/>
                <a:ea typeface="League Spartan" pitchFamily="34" charset="-122"/>
                <a:cs typeface="League Spartan" pitchFamily="34" charset="-120"/>
              </a:rPr>
              <a:t>However, this may depend on…</a:t>
            </a:r>
            <a:endParaRPr lang="en-US" sz="1420" dirty="0"/>
          </a:p>
        </p:txBody>
      </p:sp>
      <p:sp>
        <p:nvSpPr>
          <p:cNvPr id="8" name="Text 5"/>
          <p:cNvSpPr/>
          <p:nvPr/>
        </p:nvSpPr>
        <p:spPr>
          <a:xfrm>
            <a:off x="960120" y="3703320"/>
            <a:ext cx="4754880" cy="228600"/>
          </a:xfrm>
          <a:prstGeom prst="rect">
            <a:avLst/>
          </a:prstGeom>
          <a:noFill/>
          <a:ln/>
        </p:spPr>
        <p:txBody>
          <a:bodyPr wrap="square" lIns="0" tIns="0" rIns="0" bIns="0" rtlCol="0" anchor="ctr"/>
          <a:lstStyle/>
          <a:p>
            <a:pPr marL="0" indent="0">
              <a:buNone/>
            </a:pPr>
            <a:r>
              <a:rPr lang="en-US" sz="1240" b="1" dirty="0">
                <a:solidFill>
                  <a:srgbClr val="236F73"/>
                </a:solidFill>
                <a:latin typeface="League Spartan" pitchFamily="34" charset="0"/>
                <a:ea typeface="League Spartan" pitchFamily="34" charset="-122"/>
                <a:cs typeface="League Spartan" pitchFamily="34" charset="-120"/>
              </a:rPr>
              <a:t>Challenge: use one named study and one contemporary statistic.</a:t>
            </a:r>
            <a:endParaRPr lang="en-US" sz="1240" dirty="0"/>
          </a:p>
        </p:txBody>
      </p:sp>
      <p:sp>
        <p:nvSpPr>
          <p:cNvPr id="9" name="Shape 6"/>
          <p:cNvSpPr/>
          <p:nvPr/>
        </p:nvSpPr>
        <p:spPr>
          <a:xfrm>
            <a:off x="713232" y="4709160"/>
            <a:ext cx="5440680" cy="713232"/>
          </a:xfrm>
          <a:prstGeom prst="roundRect">
            <a:avLst>
              <a:gd name="adj" fmla="val 8974"/>
            </a:avLst>
          </a:prstGeom>
          <a:solidFill>
            <a:srgbClr val="F7FAFB"/>
          </a:solidFill>
          <a:ln w="12700">
            <a:solidFill>
              <a:srgbClr val="C8D8DD"/>
            </a:solidFill>
            <a:prstDash val="solid"/>
          </a:ln>
        </p:spPr>
        <p:txBody>
          <a:bodyPr/>
          <a:lstStyle/>
          <a:p>
            <a:endParaRPr lang="en-GB"/>
          </a:p>
        </p:txBody>
      </p:sp>
      <p:sp>
        <p:nvSpPr>
          <p:cNvPr id="10" name="Text 7"/>
          <p:cNvSpPr/>
          <p:nvPr/>
        </p:nvSpPr>
        <p:spPr>
          <a:xfrm>
            <a:off x="914400" y="4873752"/>
            <a:ext cx="5038344" cy="438912"/>
          </a:xfrm>
          <a:prstGeom prst="rect">
            <a:avLst/>
          </a:prstGeom>
          <a:noFill/>
          <a:ln/>
        </p:spPr>
        <p:txBody>
          <a:bodyPr wrap="square" lIns="127" tIns="127" rIns="127" bIns="127" rtlCol="0" anchor="ctr">
            <a:normAutofit/>
          </a:bodyPr>
          <a:lstStyle/>
          <a:p>
            <a:pPr marL="0" indent="0">
              <a:buNone/>
            </a:pPr>
            <a:r>
              <a:rPr lang="en-US" sz="1280" b="1" dirty="0">
                <a:solidFill>
                  <a:srgbClr val="0B2D45"/>
                </a:solidFill>
                <a:latin typeface="League Spartan" pitchFamily="34" charset="0"/>
                <a:ea typeface="League Spartan" pitchFamily="34" charset="-122"/>
                <a:cs typeface="League Spartan" pitchFamily="34" charset="-120"/>
              </a:rPr>
              <a:t>Plenary: “Age inequality is experienced more severely in old age than youth.” Agree or disagree?</a:t>
            </a:r>
            <a:endParaRPr lang="en-US" sz="1280" dirty="0"/>
          </a:p>
        </p:txBody>
      </p:sp>
      <p:sp>
        <p:nvSpPr>
          <p:cNvPr id="11" name="Shape 8"/>
          <p:cNvSpPr/>
          <p:nvPr/>
        </p:nvSpPr>
        <p:spPr>
          <a:xfrm>
            <a:off x="411480" y="6473952"/>
            <a:ext cx="11384280" cy="0"/>
          </a:xfrm>
          <a:prstGeom prst="line">
            <a:avLst/>
          </a:prstGeom>
          <a:noFill/>
          <a:ln w="12700">
            <a:solidFill>
              <a:srgbClr val="C8D8DD"/>
            </a:solidFill>
            <a:prstDash val="solid"/>
          </a:ln>
        </p:spPr>
        <p:txBody>
          <a:bodyPr/>
          <a:lstStyle/>
          <a:p>
            <a:endParaRPr lang="en-GB"/>
          </a:p>
        </p:txBody>
      </p:sp>
      <p:sp>
        <p:nvSpPr>
          <p:cNvPr id="12" name="Text 9"/>
          <p:cNvSpPr/>
          <p:nvPr/>
        </p:nvSpPr>
        <p:spPr>
          <a:xfrm>
            <a:off x="502920" y="6547104"/>
            <a:ext cx="5486400" cy="164592"/>
          </a:xfrm>
          <a:prstGeom prst="rect">
            <a:avLst/>
          </a:prstGeom>
          <a:noFill/>
          <a:ln/>
        </p:spPr>
        <p:txBody>
          <a:bodyPr wrap="square" lIns="0" tIns="0" rIns="0" bIns="0" rtlCol="0" anchor="ctr"/>
          <a:lstStyle/>
          <a:p>
            <a:pPr marL="0" indent="0">
              <a:buNone/>
            </a:pPr>
            <a:r>
              <a:rPr lang="en-US" sz="740" dirty="0">
                <a:solidFill>
                  <a:srgbClr val="63707A"/>
                </a:solidFill>
                <a:latin typeface="League Spartan" pitchFamily="34" charset="0"/>
                <a:ea typeface="League Spartan" pitchFamily="34" charset="-122"/>
                <a:cs typeface="League Spartan" pitchFamily="34" charset="-120"/>
              </a:rPr>
              <a:t>Cambridge OCR A Level Sociology • Component 2 Section B • Age inequalities • 14</a:t>
            </a:r>
            <a:endParaRPr lang="en-US" sz="740" dirty="0"/>
          </a:p>
        </p:txBody>
      </p:sp>
      <p:pic>
        <p:nvPicPr>
          <p:cNvPr id="13" name="Image 1" descr="/mnt/data/the_sociology_guy_logo_cropped.png"/>
          <p:cNvPicPr>
            <a:picLocks noChangeAspect="1"/>
          </p:cNvPicPr>
          <p:nvPr/>
        </p:nvPicPr>
        <p:blipFill>
          <a:blip r:embed="rId4"/>
          <a:stretch>
            <a:fillRect/>
          </a:stretch>
        </p:blipFill>
        <p:spPr>
          <a:xfrm>
            <a:off x="10676012" y="6409944"/>
            <a:ext cx="392408" cy="38404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310896"/>
            <a:ext cx="7863840" cy="457200"/>
          </a:xfrm>
          <a:prstGeom prst="rect">
            <a:avLst/>
          </a:prstGeom>
          <a:noFill/>
          <a:ln/>
        </p:spPr>
        <p:txBody>
          <a:bodyPr wrap="square" lIns="0" tIns="0" rIns="0" bIns="0" rtlCol="0" anchor="ctr"/>
          <a:lstStyle/>
          <a:p>
            <a:pPr marL="0" indent="0">
              <a:buNone/>
            </a:pPr>
            <a:r>
              <a:rPr lang="en-US" sz="2550" b="1" dirty="0">
                <a:solidFill>
                  <a:srgbClr val="0B2D45"/>
                </a:solidFill>
                <a:latin typeface="League Spartan" pitchFamily="34" charset="0"/>
                <a:ea typeface="League Spartan" pitchFamily="34" charset="-122"/>
                <a:cs typeface="League Spartan" pitchFamily="34" charset="-120"/>
              </a:rPr>
              <a:t>Sources and further reading</a:t>
            </a:r>
            <a:endParaRPr lang="en-US" sz="2550" dirty="0"/>
          </a:p>
        </p:txBody>
      </p:sp>
      <p:sp>
        <p:nvSpPr>
          <p:cNvPr id="3" name="Text 1"/>
          <p:cNvSpPr/>
          <p:nvPr/>
        </p:nvSpPr>
        <p:spPr>
          <a:xfrm>
            <a:off x="585216" y="822960"/>
            <a:ext cx="9326880" cy="283464"/>
          </a:xfrm>
          <a:prstGeom prst="rect">
            <a:avLst/>
          </a:prstGeom>
          <a:noFill/>
          <a:ln/>
        </p:spPr>
        <p:txBody>
          <a:bodyPr wrap="square" lIns="0" tIns="0" rIns="0" bIns="0" rtlCol="0" anchor="ctr"/>
          <a:lstStyle/>
          <a:p>
            <a:pPr marL="0" indent="0">
              <a:buNone/>
            </a:pPr>
            <a:r>
              <a:rPr lang="en-US" sz="1220" b="1" dirty="0">
                <a:solidFill>
                  <a:srgbClr val="236F73"/>
                </a:solidFill>
                <a:latin typeface="League Spartan" pitchFamily="34" charset="0"/>
                <a:ea typeface="League Spartan" pitchFamily="34" charset="-122"/>
                <a:cs typeface="League Spartan" pitchFamily="34" charset="-120"/>
              </a:rPr>
              <a:t>Use these to support teacher explanation and student evidence.</a:t>
            </a:r>
            <a:endParaRPr lang="en-US" sz="1220" dirty="0"/>
          </a:p>
        </p:txBody>
      </p:sp>
      <p:sp>
        <p:nvSpPr>
          <p:cNvPr id="4" name="Shape 2"/>
          <p:cNvSpPr/>
          <p:nvPr/>
        </p:nvSpPr>
        <p:spPr>
          <a:xfrm>
            <a:off x="713232" y="1298448"/>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5" name="Text 3"/>
          <p:cNvSpPr/>
          <p:nvPr/>
        </p:nvSpPr>
        <p:spPr>
          <a:xfrm>
            <a:off x="969264" y="1234440"/>
            <a:ext cx="10607040" cy="384048"/>
          </a:xfrm>
          <a:prstGeom prst="rect">
            <a:avLst/>
          </a:prstGeom>
          <a:noFill/>
          <a:ln/>
        </p:spPr>
        <p:txBody>
          <a:bodyPr wrap="square" lIns="127" tIns="127" rIns="127" bIns="127" rtlCol="0" anchor="ctr">
            <a:normAutofit/>
          </a:bodyPr>
          <a:lstStyle/>
          <a:p>
            <a:pPr marL="0" indent="0">
              <a:buNone/>
            </a:pPr>
            <a:r>
              <a:rPr lang="en-US" sz="1050" dirty="0">
                <a:solidFill>
                  <a:srgbClr val="102A3B"/>
                </a:solidFill>
                <a:latin typeface="League Spartan" pitchFamily="34" charset="0"/>
                <a:ea typeface="League Spartan" pitchFamily="34" charset="-122"/>
                <a:cs typeface="League Spartan" pitchFamily="34" charset="-120"/>
              </a:rPr>
              <a:t>Hockey, J. and James, A. (1993) Growing Up and Growing Old: Ageing and Dependency in the Life Course.</a:t>
            </a:r>
            <a:endParaRPr lang="en-US" sz="1050" dirty="0"/>
          </a:p>
        </p:txBody>
      </p:sp>
      <p:sp>
        <p:nvSpPr>
          <p:cNvPr id="6" name="Shape 4"/>
          <p:cNvSpPr/>
          <p:nvPr/>
        </p:nvSpPr>
        <p:spPr>
          <a:xfrm>
            <a:off x="713232" y="1865376"/>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7" name="Text 5"/>
          <p:cNvSpPr/>
          <p:nvPr/>
        </p:nvSpPr>
        <p:spPr>
          <a:xfrm>
            <a:off x="969264" y="1801368"/>
            <a:ext cx="10607040" cy="384048"/>
          </a:xfrm>
          <a:prstGeom prst="rect">
            <a:avLst/>
          </a:prstGeom>
          <a:noFill/>
          <a:ln/>
        </p:spPr>
        <p:txBody>
          <a:bodyPr wrap="square" lIns="127" tIns="127" rIns="127" bIns="127" rtlCol="0" anchor="ctr">
            <a:normAutofit/>
          </a:bodyPr>
          <a:lstStyle/>
          <a:p>
            <a:pPr marL="0" indent="0">
              <a:buNone/>
            </a:pPr>
            <a:r>
              <a:rPr lang="en-US" sz="1050" dirty="0">
                <a:solidFill>
                  <a:srgbClr val="102A3B"/>
                </a:solidFill>
                <a:latin typeface="League Spartan" pitchFamily="34" charset="0"/>
                <a:ea typeface="League Spartan" pitchFamily="34" charset="-122"/>
                <a:cs typeface="League Spartan" pitchFamily="34" charset="-120"/>
              </a:rPr>
              <a:t>Milne (1999) — OCR suggested study used to discuss older people, “grey power” and the changing meaning of old age.</a:t>
            </a:r>
            <a:endParaRPr lang="en-US" sz="1050" dirty="0"/>
          </a:p>
        </p:txBody>
      </p:sp>
      <p:sp>
        <p:nvSpPr>
          <p:cNvPr id="8" name="Shape 6"/>
          <p:cNvSpPr/>
          <p:nvPr/>
        </p:nvSpPr>
        <p:spPr>
          <a:xfrm>
            <a:off x="713232" y="2432304"/>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9" name="Text 7"/>
          <p:cNvSpPr/>
          <p:nvPr/>
        </p:nvSpPr>
        <p:spPr>
          <a:xfrm>
            <a:off x="969264" y="2368296"/>
            <a:ext cx="10607040" cy="384048"/>
          </a:xfrm>
          <a:prstGeom prst="rect">
            <a:avLst/>
          </a:prstGeom>
          <a:noFill/>
          <a:ln/>
        </p:spPr>
        <p:txBody>
          <a:bodyPr wrap="square" lIns="127" tIns="127" rIns="127" bIns="127" rtlCol="0" anchor="ctr">
            <a:normAutofit/>
          </a:bodyPr>
          <a:lstStyle/>
          <a:p>
            <a:pPr marL="0" indent="0">
              <a:buNone/>
            </a:pPr>
            <a:r>
              <a:rPr lang="en-US" sz="1050" dirty="0">
                <a:solidFill>
                  <a:srgbClr val="102A3B"/>
                </a:solidFill>
                <a:latin typeface="League Spartan" pitchFamily="34" charset="0"/>
                <a:ea typeface="League Spartan" pitchFamily="34" charset="-122"/>
                <a:cs typeface="League Spartan" pitchFamily="34" charset="-120"/>
              </a:rPr>
              <a:t>Ray, S., Sharp, E. and Abrams, D. (2006) Age Discrimination: A Benchmark of Public Attitudes. Age Concern England.</a:t>
            </a:r>
            <a:endParaRPr lang="en-US" sz="1050" dirty="0"/>
          </a:p>
        </p:txBody>
      </p:sp>
      <p:sp>
        <p:nvSpPr>
          <p:cNvPr id="10" name="Shape 8"/>
          <p:cNvSpPr/>
          <p:nvPr/>
        </p:nvSpPr>
        <p:spPr>
          <a:xfrm>
            <a:off x="713232" y="2999232"/>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11" name="Text 9"/>
          <p:cNvSpPr/>
          <p:nvPr/>
        </p:nvSpPr>
        <p:spPr>
          <a:xfrm>
            <a:off x="969264" y="2935224"/>
            <a:ext cx="10607040" cy="384048"/>
          </a:xfrm>
          <a:prstGeom prst="rect">
            <a:avLst/>
          </a:prstGeom>
          <a:noFill/>
          <a:ln/>
        </p:spPr>
        <p:txBody>
          <a:bodyPr wrap="square" lIns="127" tIns="127" rIns="127" bIns="127" rtlCol="0" anchor="ctr">
            <a:normAutofit/>
          </a:bodyPr>
          <a:lstStyle/>
          <a:p>
            <a:pPr marL="0" indent="0">
              <a:buNone/>
            </a:pPr>
            <a:r>
              <a:rPr lang="en-US" sz="1050" dirty="0">
                <a:solidFill>
                  <a:srgbClr val="102A3B"/>
                </a:solidFill>
                <a:latin typeface="League Spartan" pitchFamily="34" charset="0"/>
                <a:ea typeface="League Spartan" pitchFamily="34" charset="-122"/>
                <a:cs typeface="League Spartan" pitchFamily="34" charset="-120"/>
              </a:rPr>
              <a:t>Bytheway, B. (2005/2007) work on ageism, age categories and everyday ageism.</a:t>
            </a:r>
            <a:endParaRPr lang="en-US" sz="1050" dirty="0"/>
          </a:p>
        </p:txBody>
      </p:sp>
      <p:sp>
        <p:nvSpPr>
          <p:cNvPr id="12" name="Shape 10"/>
          <p:cNvSpPr/>
          <p:nvPr/>
        </p:nvSpPr>
        <p:spPr>
          <a:xfrm>
            <a:off x="713232" y="3566160"/>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13" name="Text 11"/>
          <p:cNvSpPr/>
          <p:nvPr/>
        </p:nvSpPr>
        <p:spPr>
          <a:xfrm>
            <a:off x="969264" y="3502152"/>
            <a:ext cx="10607040" cy="384048"/>
          </a:xfrm>
          <a:prstGeom prst="rect">
            <a:avLst/>
          </a:prstGeom>
          <a:noFill/>
          <a:ln/>
        </p:spPr>
        <p:txBody>
          <a:bodyPr wrap="square" lIns="127" tIns="127" rIns="127" bIns="127" rtlCol="0" anchor="ctr">
            <a:normAutofit/>
          </a:bodyPr>
          <a:lstStyle/>
          <a:p>
            <a:pPr marL="0" indent="0">
              <a:buNone/>
            </a:pPr>
            <a:r>
              <a:rPr lang="en-US" sz="1050" dirty="0">
                <a:solidFill>
                  <a:srgbClr val="102A3B"/>
                </a:solidFill>
                <a:latin typeface="League Spartan" pitchFamily="34" charset="0"/>
                <a:ea typeface="League Spartan" pitchFamily="34" charset="-122"/>
                <a:cs typeface="League Spartan" pitchFamily="34" charset="-120"/>
              </a:rPr>
              <a:t>ONS / House of Commons Library (2026) NEET: Young People Not in Education, Employment or Training.</a:t>
            </a:r>
            <a:endParaRPr lang="en-US" sz="1050" dirty="0"/>
          </a:p>
        </p:txBody>
      </p:sp>
      <p:sp>
        <p:nvSpPr>
          <p:cNvPr id="14" name="Shape 12"/>
          <p:cNvSpPr/>
          <p:nvPr/>
        </p:nvSpPr>
        <p:spPr>
          <a:xfrm>
            <a:off x="713232" y="4133088"/>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15" name="Text 13"/>
          <p:cNvSpPr/>
          <p:nvPr/>
        </p:nvSpPr>
        <p:spPr>
          <a:xfrm>
            <a:off x="969264" y="4069080"/>
            <a:ext cx="10607040" cy="384048"/>
          </a:xfrm>
          <a:prstGeom prst="rect">
            <a:avLst/>
          </a:prstGeom>
          <a:noFill/>
          <a:ln/>
        </p:spPr>
        <p:txBody>
          <a:bodyPr wrap="square" lIns="127" tIns="127" rIns="127" bIns="127" rtlCol="0" anchor="ctr">
            <a:normAutofit/>
          </a:bodyPr>
          <a:lstStyle/>
          <a:p>
            <a:pPr marL="0" indent="0">
              <a:buNone/>
            </a:pPr>
            <a:r>
              <a:rPr lang="en-US" sz="1050" dirty="0">
                <a:solidFill>
                  <a:srgbClr val="102A3B"/>
                </a:solidFill>
                <a:latin typeface="League Spartan" pitchFamily="34" charset="0"/>
                <a:ea typeface="League Spartan" pitchFamily="34" charset="-122"/>
                <a:cs typeface="League Spartan" pitchFamily="34" charset="-120"/>
              </a:rPr>
              <a:t>DWP / GOV.UK (2025) Economic labour market status of individuals aged 50 and over.</a:t>
            </a:r>
            <a:endParaRPr lang="en-US" sz="1050" dirty="0"/>
          </a:p>
        </p:txBody>
      </p:sp>
      <p:sp>
        <p:nvSpPr>
          <p:cNvPr id="16" name="Shape 14"/>
          <p:cNvSpPr/>
          <p:nvPr/>
        </p:nvSpPr>
        <p:spPr>
          <a:xfrm>
            <a:off x="713232" y="4700016"/>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17" name="Text 15"/>
          <p:cNvSpPr/>
          <p:nvPr/>
        </p:nvSpPr>
        <p:spPr>
          <a:xfrm>
            <a:off x="969264" y="4636008"/>
            <a:ext cx="10607040" cy="384048"/>
          </a:xfrm>
          <a:prstGeom prst="rect">
            <a:avLst/>
          </a:prstGeom>
          <a:noFill/>
          <a:ln/>
        </p:spPr>
        <p:txBody>
          <a:bodyPr wrap="square" lIns="127" tIns="127" rIns="127" bIns="127" rtlCol="0" anchor="ctr">
            <a:normAutofit/>
          </a:bodyPr>
          <a:lstStyle/>
          <a:p>
            <a:pPr marL="0" indent="0">
              <a:buNone/>
            </a:pPr>
            <a:r>
              <a:rPr lang="en-US" sz="1050" dirty="0">
                <a:solidFill>
                  <a:srgbClr val="102A3B"/>
                </a:solidFill>
                <a:latin typeface="League Spartan" pitchFamily="34" charset="0"/>
                <a:ea typeface="League Spartan" pitchFamily="34" charset="-122"/>
                <a:cs typeface="League Spartan" pitchFamily="34" charset="-120"/>
              </a:rPr>
              <a:t>ONS Labour Market by Age tables: employment, unemployment and economic inactivity by age group.</a:t>
            </a:r>
            <a:endParaRPr lang="en-US" sz="1050" dirty="0"/>
          </a:p>
        </p:txBody>
      </p:sp>
      <p:sp>
        <p:nvSpPr>
          <p:cNvPr id="18" name="Shape 16"/>
          <p:cNvSpPr/>
          <p:nvPr/>
        </p:nvSpPr>
        <p:spPr>
          <a:xfrm>
            <a:off x="749808" y="5532120"/>
            <a:ext cx="10241280" cy="420624"/>
          </a:xfrm>
          <a:prstGeom prst="roundRect">
            <a:avLst>
              <a:gd name="adj" fmla="val 13043"/>
            </a:avLst>
          </a:prstGeom>
          <a:solidFill>
            <a:srgbClr val="EAF4F5"/>
          </a:solidFill>
          <a:ln w="12700">
            <a:solidFill>
              <a:srgbClr val="C8D8DD"/>
            </a:solidFill>
            <a:prstDash val="solid"/>
          </a:ln>
        </p:spPr>
        <p:txBody>
          <a:bodyPr/>
          <a:lstStyle/>
          <a:p>
            <a:endParaRPr lang="en-GB"/>
          </a:p>
        </p:txBody>
      </p:sp>
      <p:sp>
        <p:nvSpPr>
          <p:cNvPr id="19" name="Text 17"/>
          <p:cNvSpPr/>
          <p:nvPr/>
        </p:nvSpPr>
        <p:spPr>
          <a:xfrm>
            <a:off x="960120" y="5669280"/>
            <a:ext cx="9692640" cy="128016"/>
          </a:xfrm>
          <a:prstGeom prst="rect">
            <a:avLst/>
          </a:prstGeom>
          <a:noFill/>
          <a:ln/>
        </p:spPr>
        <p:txBody>
          <a:bodyPr wrap="square" lIns="0" tIns="0" rIns="0" bIns="0" rtlCol="0" anchor="ctr"/>
          <a:lstStyle/>
          <a:p>
            <a:pPr marL="0" indent="0">
              <a:buNone/>
            </a:pPr>
            <a:r>
              <a:rPr lang="en-US" sz="1050" b="1" dirty="0">
                <a:solidFill>
                  <a:srgbClr val="0B2D45"/>
                </a:solidFill>
                <a:latin typeface="League Spartan" pitchFamily="34" charset="0"/>
                <a:ea typeface="League Spartan" pitchFamily="34" charset="-122"/>
                <a:cs typeface="League Spartan" pitchFamily="34" charset="-120"/>
              </a:rPr>
              <a:t>Teaching note: update ONS labour-market figures each year so students practise using current evidence.</a:t>
            </a:r>
            <a:endParaRPr lang="en-US" sz="1050" dirty="0"/>
          </a:p>
        </p:txBody>
      </p:sp>
      <p:sp>
        <p:nvSpPr>
          <p:cNvPr id="20" name="Shape 18"/>
          <p:cNvSpPr/>
          <p:nvPr/>
        </p:nvSpPr>
        <p:spPr>
          <a:xfrm>
            <a:off x="411480" y="6473952"/>
            <a:ext cx="11384280" cy="0"/>
          </a:xfrm>
          <a:prstGeom prst="line">
            <a:avLst/>
          </a:prstGeom>
          <a:noFill/>
          <a:ln w="12700">
            <a:solidFill>
              <a:srgbClr val="C8D8DD"/>
            </a:solidFill>
            <a:prstDash val="solid"/>
          </a:ln>
        </p:spPr>
        <p:txBody>
          <a:bodyPr/>
          <a:lstStyle/>
          <a:p>
            <a:endParaRPr lang="en-GB"/>
          </a:p>
        </p:txBody>
      </p:sp>
      <p:sp>
        <p:nvSpPr>
          <p:cNvPr id="21" name="Text 19"/>
          <p:cNvSpPr/>
          <p:nvPr/>
        </p:nvSpPr>
        <p:spPr>
          <a:xfrm>
            <a:off x="502920" y="6547104"/>
            <a:ext cx="5486400" cy="164592"/>
          </a:xfrm>
          <a:prstGeom prst="rect">
            <a:avLst/>
          </a:prstGeom>
          <a:noFill/>
          <a:ln/>
        </p:spPr>
        <p:txBody>
          <a:bodyPr wrap="square" lIns="0" tIns="0" rIns="0" bIns="0" rtlCol="0" anchor="ctr"/>
          <a:lstStyle/>
          <a:p>
            <a:pPr marL="0" indent="0">
              <a:buNone/>
            </a:pPr>
            <a:r>
              <a:rPr lang="en-US" sz="740" dirty="0">
                <a:solidFill>
                  <a:srgbClr val="63707A"/>
                </a:solidFill>
                <a:latin typeface="League Spartan" pitchFamily="34" charset="0"/>
                <a:ea typeface="League Spartan" pitchFamily="34" charset="-122"/>
                <a:cs typeface="League Spartan" pitchFamily="34" charset="-120"/>
              </a:rPr>
              <a:t>Cambridge OCR A Level Sociology • Component 2 Section B • Age inequalities • 15</a:t>
            </a:r>
            <a:endParaRPr lang="en-US" sz="740" dirty="0"/>
          </a:p>
        </p:txBody>
      </p:sp>
      <p:pic>
        <p:nvPicPr>
          <p:cNvPr id="22" name="Image 0" descr="/mnt/data/the_sociology_guy_logo_cropped.png"/>
          <p:cNvPicPr>
            <a:picLocks noChangeAspect="1"/>
          </p:cNvPicPr>
          <p:nvPr/>
        </p:nvPicPr>
        <p:blipFill>
          <a:blip r:embed="rId3"/>
          <a:stretch>
            <a:fillRect/>
          </a:stretch>
        </p:blipFill>
        <p:spPr>
          <a:xfrm>
            <a:off x="10676012" y="6409944"/>
            <a:ext cx="392408" cy="38404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310896"/>
            <a:ext cx="7863840" cy="457200"/>
          </a:xfrm>
          <a:prstGeom prst="rect">
            <a:avLst/>
          </a:prstGeom>
          <a:noFill/>
          <a:ln/>
        </p:spPr>
        <p:txBody>
          <a:bodyPr wrap="square" lIns="0" tIns="0" rIns="0" bIns="0" rtlCol="0" anchor="ctr"/>
          <a:lstStyle/>
          <a:p>
            <a:pPr marL="0" indent="0">
              <a:buNone/>
            </a:pPr>
            <a:r>
              <a:rPr lang="en-US" sz="2550" b="1" dirty="0">
                <a:solidFill>
                  <a:srgbClr val="0B2D45"/>
                </a:solidFill>
                <a:latin typeface="League Spartan" pitchFamily="34" charset="0"/>
                <a:ea typeface="League Spartan" pitchFamily="34" charset="-122"/>
                <a:cs typeface="League Spartan" pitchFamily="34" charset="-120"/>
              </a:rPr>
              <a:t>What students should be able to explain</a:t>
            </a:r>
            <a:endParaRPr lang="en-US" sz="2550" dirty="0"/>
          </a:p>
        </p:txBody>
      </p:sp>
      <p:sp>
        <p:nvSpPr>
          <p:cNvPr id="3" name="Text 1"/>
          <p:cNvSpPr/>
          <p:nvPr/>
        </p:nvSpPr>
        <p:spPr>
          <a:xfrm>
            <a:off x="585216" y="822960"/>
            <a:ext cx="9326880" cy="283464"/>
          </a:xfrm>
          <a:prstGeom prst="rect">
            <a:avLst/>
          </a:prstGeom>
          <a:noFill/>
          <a:ln/>
        </p:spPr>
        <p:txBody>
          <a:bodyPr wrap="square" lIns="0" tIns="0" rIns="0" bIns="0" rtlCol="0" anchor="ctr"/>
          <a:lstStyle/>
          <a:p>
            <a:pPr marL="0" indent="0">
              <a:buNone/>
            </a:pPr>
            <a:r>
              <a:rPr lang="en-US" sz="1220" b="1" dirty="0">
                <a:solidFill>
                  <a:srgbClr val="236F73"/>
                </a:solidFill>
                <a:latin typeface="League Spartan" pitchFamily="34" charset="0"/>
                <a:ea typeface="League Spartan" pitchFamily="34" charset="-122"/>
                <a:cs typeface="League Spartan" pitchFamily="34" charset="-120"/>
              </a:rPr>
              <a:t>Translate Q1 into clear knowledge, application and evaluation.</a:t>
            </a:r>
            <a:endParaRPr lang="en-US" sz="1220" dirty="0"/>
          </a:p>
        </p:txBody>
      </p:sp>
      <p:pic>
        <p:nvPicPr>
          <p:cNvPr id="4" name="Image 0" descr="/mnt/data/how_to_analyse_life_course_discrimination.png"/>
          <p:cNvPicPr>
            <a:picLocks noChangeAspect="1"/>
          </p:cNvPicPr>
          <p:nvPr/>
        </p:nvPicPr>
        <p:blipFill>
          <a:blip r:embed="rId3"/>
          <a:srcRect t="23548" b="23548"/>
          <a:stretch/>
        </p:blipFill>
        <p:spPr>
          <a:xfrm>
            <a:off x="6720840" y="1353312"/>
            <a:ext cx="4892040" cy="3657600"/>
          </a:xfrm>
          <a:prstGeom prst="rect">
            <a:avLst/>
          </a:prstGeom>
        </p:spPr>
      </p:pic>
      <p:sp>
        <p:nvSpPr>
          <p:cNvPr id="5" name="Shape 2"/>
          <p:cNvSpPr/>
          <p:nvPr/>
        </p:nvSpPr>
        <p:spPr>
          <a:xfrm>
            <a:off x="685800" y="1380744"/>
            <a:ext cx="566928" cy="566928"/>
          </a:xfrm>
          <a:prstGeom prst="ellipse">
            <a:avLst/>
          </a:prstGeom>
          <a:solidFill>
            <a:srgbClr val="0B2D45"/>
          </a:solidFill>
          <a:ln w="12700">
            <a:solidFill>
              <a:srgbClr val="0B2D45">
                <a:alpha val="0"/>
              </a:srgbClr>
            </a:solidFill>
            <a:prstDash val="solid"/>
          </a:ln>
        </p:spPr>
        <p:txBody>
          <a:bodyPr/>
          <a:lstStyle/>
          <a:p>
            <a:endParaRPr lang="en-GB"/>
          </a:p>
        </p:txBody>
      </p:sp>
      <p:sp>
        <p:nvSpPr>
          <p:cNvPr id="6" name="Text 3"/>
          <p:cNvSpPr/>
          <p:nvPr/>
        </p:nvSpPr>
        <p:spPr>
          <a:xfrm>
            <a:off x="758952" y="1572768"/>
            <a:ext cx="420624" cy="146304"/>
          </a:xfrm>
          <a:prstGeom prst="rect">
            <a:avLst/>
          </a:prstGeom>
          <a:noFill/>
          <a:ln/>
        </p:spPr>
        <p:txBody>
          <a:bodyPr wrap="square" lIns="0" tIns="0" rIns="0" bIns="0" rtlCol="0" anchor="ctr"/>
          <a:lstStyle/>
          <a:p>
            <a:pPr marL="0" indent="0" algn="ctr">
              <a:buNone/>
            </a:pPr>
            <a:r>
              <a:rPr lang="en-US" sz="850" b="1" dirty="0">
                <a:solidFill>
                  <a:srgbClr val="FFFFFF"/>
                </a:solidFill>
                <a:latin typeface="League Spartan" pitchFamily="34" charset="0"/>
                <a:ea typeface="League Spartan" pitchFamily="34" charset="-122"/>
                <a:cs typeface="League Spartan" pitchFamily="34" charset="-120"/>
              </a:rPr>
              <a:t>AO1</a:t>
            </a:r>
            <a:endParaRPr lang="en-US" sz="850" dirty="0"/>
          </a:p>
        </p:txBody>
      </p:sp>
      <p:sp>
        <p:nvSpPr>
          <p:cNvPr id="7" name="Text 4"/>
          <p:cNvSpPr/>
          <p:nvPr/>
        </p:nvSpPr>
        <p:spPr>
          <a:xfrm>
            <a:off x="1417320" y="1417320"/>
            <a:ext cx="4709160" cy="493776"/>
          </a:xfrm>
          <a:prstGeom prst="rect">
            <a:avLst/>
          </a:prstGeom>
          <a:noFill/>
          <a:ln/>
        </p:spPr>
        <p:txBody>
          <a:bodyPr wrap="square" lIns="127" tIns="127" rIns="127" bIns="127" rtlCol="0" anchor="ctr">
            <a:normAutofit/>
          </a:bodyPr>
          <a:lstStyle/>
          <a:p>
            <a:pPr marL="0" indent="0">
              <a:buNone/>
            </a:pPr>
            <a:r>
              <a:rPr lang="en-US" sz="1440" dirty="0">
                <a:solidFill>
                  <a:srgbClr val="102A3B"/>
                </a:solidFill>
                <a:latin typeface="League Spartan" pitchFamily="34" charset="0"/>
                <a:ea typeface="League Spartan" pitchFamily="34" charset="-122"/>
                <a:cs typeface="League Spartan" pitchFamily="34" charset="-120"/>
              </a:rPr>
              <a:t>Define age inequality, ageism, youth, old age, dependency and intergenerational inequality.</a:t>
            </a:r>
            <a:endParaRPr lang="en-US" sz="1440" dirty="0"/>
          </a:p>
        </p:txBody>
      </p:sp>
      <p:sp>
        <p:nvSpPr>
          <p:cNvPr id="8" name="Shape 5"/>
          <p:cNvSpPr/>
          <p:nvPr/>
        </p:nvSpPr>
        <p:spPr>
          <a:xfrm>
            <a:off x="685800" y="2450592"/>
            <a:ext cx="566928" cy="566928"/>
          </a:xfrm>
          <a:prstGeom prst="ellipse">
            <a:avLst/>
          </a:prstGeom>
          <a:solidFill>
            <a:srgbClr val="0B2D45"/>
          </a:solidFill>
          <a:ln w="12700">
            <a:solidFill>
              <a:srgbClr val="0B2D45">
                <a:alpha val="0"/>
              </a:srgbClr>
            </a:solidFill>
            <a:prstDash val="solid"/>
          </a:ln>
        </p:spPr>
        <p:txBody>
          <a:bodyPr/>
          <a:lstStyle/>
          <a:p>
            <a:endParaRPr lang="en-GB"/>
          </a:p>
        </p:txBody>
      </p:sp>
      <p:sp>
        <p:nvSpPr>
          <p:cNvPr id="9" name="Text 6"/>
          <p:cNvSpPr/>
          <p:nvPr/>
        </p:nvSpPr>
        <p:spPr>
          <a:xfrm>
            <a:off x="758952" y="2642616"/>
            <a:ext cx="420624" cy="146304"/>
          </a:xfrm>
          <a:prstGeom prst="rect">
            <a:avLst/>
          </a:prstGeom>
          <a:noFill/>
          <a:ln/>
        </p:spPr>
        <p:txBody>
          <a:bodyPr wrap="square" lIns="0" tIns="0" rIns="0" bIns="0" rtlCol="0" anchor="ctr"/>
          <a:lstStyle/>
          <a:p>
            <a:pPr marL="0" indent="0" algn="ctr">
              <a:buNone/>
            </a:pPr>
            <a:r>
              <a:rPr lang="en-US" sz="850" b="1" dirty="0">
                <a:solidFill>
                  <a:srgbClr val="FFFFFF"/>
                </a:solidFill>
                <a:latin typeface="League Spartan" pitchFamily="34" charset="0"/>
                <a:ea typeface="League Spartan" pitchFamily="34" charset="-122"/>
                <a:cs typeface="League Spartan" pitchFamily="34" charset="-120"/>
              </a:rPr>
              <a:t>AO2</a:t>
            </a:r>
            <a:endParaRPr lang="en-US" sz="850" dirty="0"/>
          </a:p>
        </p:txBody>
      </p:sp>
      <p:sp>
        <p:nvSpPr>
          <p:cNvPr id="10" name="Text 7"/>
          <p:cNvSpPr/>
          <p:nvPr/>
        </p:nvSpPr>
        <p:spPr>
          <a:xfrm>
            <a:off x="1417320" y="2487168"/>
            <a:ext cx="4709160" cy="493776"/>
          </a:xfrm>
          <a:prstGeom prst="rect">
            <a:avLst/>
          </a:prstGeom>
          <a:noFill/>
          <a:ln/>
        </p:spPr>
        <p:txBody>
          <a:bodyPr wrap="square" lIns="127" tIns="127" rIns="127" bIns="127" rtlCol="0" anchor="ctr">
            <a:normAutofit/>
          </a:bodyPr>
          <a:lstStyle/>
          <a:p>
            <a:pPr marL="0" indent="0">
              <a:buNone/>
            </a:pPr>
            <a:r>
              <a:rPr lang="en-US" sz="1440" dirty="0">
                <a:solidFill>
                  <a:srgbClr val="102A3B"/>
                </a:solidFill>
                <a:latin typeface="League Spartan" pitchFamily="34" charset="0"/>
                <a:ea typeface="League Spartan" pitchFamily="34" charset="-122"/>
                <a:cs typeface="League Spartan" pitchFamily="34" charset="-120"/>
              </a:rPr>
              <a:t>Apply examples to young people, older people and workplace experiences.</a:t>
            </a:r>
            <a:endParaRPr lang="en-US" sz="1440" dirty="0"/>
          </a:p>
        </p:txBody>
      </p:sp>
      <p:sp>
        <p:nvSpPr>
          <p:cNvPr id="11" name="Shape 8"/>
          <p:cNvSpPr/>
          <p:nvPr/>
        </p:nvSpPr>
        <p:spPr>
          <a:xfrm>
            <a:off x="685800" y="3520440"/>
            <a:ext cx="566928" cy="566928"/>
          </a:xfrm>
          <a:prstGeom prst="ellipse">
            <a:avLst/>
          </a:prstGeom>
          <a:solidFill>
            <a:srgbClr val="0B2D45"/>
          </a:solidFill>
          <a:ln w="12700">
            <a:solidFill>
              <a:srgbClr val="0B2D45">
                <a:alpha val="0"/>
              </a:srgbClr>
            </a:solidFill>
            <a:prstDash val="solid"/>
          </a:ln>
        </p:spPr>
        <p:txBody>
          <a:bodyPr/>
          <a:lstStyle/>
          <a:p>
            <a:endParaRPr lang="en-GB"/>
          </a:p>
        </p:txBody>
      </p:sp>
      <p:sp>
        <p:nvSpPr>
          <p:cNvPr id="12" name="Text 9"/>
          <p:cNvSpPr/>
          <p:nvPr/>
        </p:nvSpPr>
        <p:spPr>
          <a:xfrm>
            <a:off x="758952" y="3712464"/>
            <a:ext cx="420624" cy="146304"/>
          </a:xfrm>
          <a:prstGeom prst="rect">
            <a:avLst/>
          </a:prstGeom>
          <a:noFill/>
          <a:ln/>
        </p:spPr>
        <p:txBody>
          <a:bodyPr wrap="square" lIns="0" tIns="0" rIns="0" bIns="0" rtlCol="0" anchor="ctr"/>
          <a:lstStyle/>
          <a:p>
            <a:pPr marL="0" indent="0" algn="ctr">
              <a:buNone/>
            </a:pPr>
            <a:r>
              <a:rPr lang="en-US" sz="850" b="1" dirty="0">
                <a:solidFill>
                  <a:srgbClr val="FFFFFF"/>
                </a:solidFill>
                <a:latin typeface="League Spartan" pitchFamily="34" charset="0"/>
                <a:ea typeface="League Spartan" pitchFamily="34" charset="-122"/>
                <a:cs typeface="League Spartan" pitchFamily="34" charset="-120"/>
              </a:rPr>
              <a:t>AO3</a:t>
            </a:r>
            <a:endParaRPr lang="en-US" sz="850" dirty="0"/>
          </a:p>
        </p:txBody>
      </p:sp>
      <p:sp>
        <p:nvSpPr>
          <p:cNvPr id="13" name="Text 10"/>
          <p:cNvSpPr/>
          <p:nvPr/>
        </p:nvSpPr>
        <p:spPr>
          <a:xfrm>
            <a:off x="1417320" y="3557016"/>
            <a:ext cx="4709160" cy="493776"/>
          </a:xfrm>
          <a:prstGeom prst="rect">
            <a:avLst/>
          </a:prstGeom>
          <a:noFill/>
          <a:ln/>
        </p:spPr>
        <p:txBody>
          <a:bodyPr wrap="square" lIns="127" tIns="127" rIns="127" bIns="127" rtlCol="0" anchor="ctr">
            <a:normAutofit/>
          </a:bodyPr>
          <a:lstStyle/>
          <a:p>
            <a:pPr marL="0" indent="0">
              <a:buNone/>
            </a:pPr>
            <a:r>
              <a:rPr lang="en-US" sz="1440" dirty="0">
                <a:solidFill>
                  <a:srgbClr val="102A3B"/>
                </a:solidFill>
                <a:latin typeface="League Spartan" pitchFamily="34" charset="0"/>
                <a:ea typeface="League Spartan" pitchFamily="34" charset="-122"/>
                <a:cs typeface="League Spartan" pitchFamily="34" charset="-120"/>
              </a:rPr>
              <a:t>Evaluate whether age alone explains inequality or whether class, gender, disability and ethnicity also matter.</a:t>
            </a:r>
            <a:endParaRPr lang="en-US" sz="1440" dirty="0"/>
          </a:p>
        </p:txBody>
      </p:sp>
      <p:sp>
        <p:nvSpPr>
          <p:cNvPr id="14" name="Shape 11"/>
          <p:cNvSpPr/>
          <p:nvPr/>
        </p:nvSpPr>
        <p:spPr>
          <a:xfrm>
            <a:off x="685800" y="4754880"/>
            <a:ext cx="5440680" cy="749808"/>
          </a:xfrm>
          <a:prstGeom prst="roundRect">
            <a:avLst>
              <a:gd name="adj" fmla="val 8537"/>
            </a:avLst>
          </a:prstGeom>
          <a:solidFill>
            <a:srgbClr val="F7FAFB"/>
          </a:solidFill>
          <a:ln w="12700">
            <a:solidFill>
              <a:srgbClr val="C8D8DD"/>
            </a:solidFill>
            <a:prstDash val="solid"/>
          </a:ln>
        </p:spPr>
        <p:txBody>
          <a:bodyPr/>
          <a:lstStyle/>
          <a:p>
            <a:endParaRPr lang="en-GB"/>
          </a:p>
        </p:txBody>
      </p:sp>
      <p:sp>
        <p:nvSpPr>
          <p:cNvPr id="15" name="Text 12"/>
          <p:cNvSpPr/>
          <p:nvPr/>
        </p:nvSpPr>
        <p:spPr>
          <a:xfrm>
            <a:off x="886968" y="4919472"/>
            <a:ext cx="5038344" cy="475488"/>
          </a:xfrm>
          <a:prstGeom prst="rect">
            <a:avLst/>
          </a:prstGeom>
          <a:noFill/>
          <a:ln/>
        </p:spPr>
        <p:txBody>
          <a:bodyPr wrap="square" lIns="127" tIns="127" rIns="127" bIns="127" rtlCol="0" anchor="ctr">
            <a:normAutofit/>
          </a:bodyPr>
          <a:lstStyle/>
          <a:p>
            <a:pPr marL="0" indent="0">
              <a:buNone/>
            </a:pPr>
            <a:r>
              <a:rPr lang="en-US" sz="1280" b="1" dirty="0">
                <a:solidFill>
                  <a:srgbClr val="0B2D45"/>
                </a:solidFill>
                <a:latin typeface="League Spartan" pitchFamily="34" charset="0"/>
                <a:ea typeface="League Spartan" pitchFamily="34" charset="-122"/>
                <a:cs typeface="League Spartan" pitchFamily="34" charset="-120"/>
              </a:rPr>
              <a:t>Big question: Is age inequality mainly about old age, or does it operate across the whole life course?</a:t>
            </a:r>
            <a:endParaRPr lang="en-US" sz="1280" dirty="0"/>
          </a:p>
        </p:txBody>
      </p:sp>
      <p:sp>
        <p:nvSpPr>
          <p:cNvPr id="16" name="Shape 13"/>
          <p:cNvSpPr/>
          <p:nvPr/>
        </p:nvSpPr>
        <p:spPr>
          <a:xfrm>
            <a:off x="411480" y="6473952"/>
            <a:ext cx="11384280" cy="0"/>
          </a:xfrm>
          <a:prstGeom prst="line">
            <a:avLst/>
          </a:prstGeom>
          <a:noFill/>
          <a:ln w="12700">
            <a:solidFill>
              <a:srgbClr val="C8D8DD"/>
            </a:solidFill>
            <a:prstDash val="solid"/>
          </a:ln>
        </p:spPr>
        <p:txBody>
          <a:bodyPr/>
          <a:lstStyle/>
          <a:p>
            <a:endParaRPr lang="en-GB"/>
          </a:p>
        </p:txBody>
      </p:sp>
      <p:sp>
        <p:nvSpPr>
          <p:cNvPr id="17" name="Text 14"/>
          <p:cNvSpPr/>
          <p:nvPr/>
        </p:nvSpPr>
        <p:spPr>
          <a:xfrm>
            <a:off x="502920" y="6547104"/>
            <a:ext cx="5486400" cy="164592"/>
          </a:xfrm>
          <a:prstGeom prst="rect">
            <a:avLst/>
          </a:prstGeom>
          <a:noFill/>
          <a:ln/>
        </p:spPr>
        <p:txBody>
          <a:bodyPr wrap="square" lIns="0" tIns="0" rIns="0" bIns="0" rtlCol="0" anchor="ctr"/>
          <a:lstStyle/>
          <a:p>
            <a:pPr marL="0" indent="0">
              <a:buNone/>
            </a:pPr>
            <a:r>
              <a:rPr lang="en-US" sz="740" dirty="0">
                <a:solidFill>
                  <a:srgbClr val="63707A"/>
                </a:solidFill>
                <a:latin typeface="League Spartan" pitchFamily="34" charset="0"/>
                <a:ea typeface="League Spartan" pitchFamily="34" charset="-122"/>
                <a:cs typeface="League Spartan" pitchFamily="34" charset="-120"/>
              </a:rPr>
              <a:t>Cambridge OCR A Level Sociology • Component 2 Section B • Age inequalities • 2</a:t>
            </a:r>
            <a:endParaRPr lang="en-US" sz="740" dirty="0"/>
          </a:p>
        </p:txBody>
      </p:sp>
      <p:pic>
        <p:nvPicPr>
          <p:cNvPr id="18" name="Image 1" descr="/mnt/data/the_sociology_guy_logo_cropped.png"/>
          <p:cNvPicPr>
            <a:picLocks noChangeAspect="1"/>
          </p:cNvPicPr>
          <p:nvPr/>
        </p:nvPicPr>
        <p:blipFill>
          <a:blip r:embed="rId4"/>
          <a:stretch>
            <a:fillRect/>
          </a:stretch>
        </p:blipFill>
        <p:spPr>
          <a:xfrm>
            <a:off x="10676012" y="6409944"/>
            <a:ext cx="392408" cy="38404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310896"/>
            <a:ext cx="7863840" cy="457200"/>
          </a:xfrm>
          <a:prstGeom prst="rect">
            <a:avLst/>
          </a:prstGeom>
          <a:noFill/>
          <a:ln/>
        </p:spPr>
        <p:txBody>
          <a:bodyPr wrap="square" lIns="0" tIns="0" rIns="0" bIns="0" rtlCol="0" anchor="ctr"/>
          <a:lstStyle/>
          <a:p>
            <a:pPr marL="0" indent="0">
              <a:buNone/>
            </a:pPr>
            <a:r>
              <a:rPr lang="en-US" sz="2550" b="1" dirty="0">
                <a:solidFill>
                  <a:srgbClr val="0B2D45"/>
                </a:solidFill>
                <a:latin typeface="League Spartan" pitchFamily="34" charset="0"/>
                <a:ea typeface="League Spartan" pitchFamily="34" charset="-122"/>
                <a:cs typeface="League Spartan" pitchFamily="34" charset="-120"/>
              </a:rPr>
              <a:t>Key terms for Q1</a:t>
            </a:r>
            <a:endParaRPr lang="en-US" sz="2550" dirty="0"/>
          </a:p>
        </p:txBody>
      </p:sp>
      <p:sp>
        <p:nvSpPr>
          <p:cNvPr id="3" name="Text 1"/>
          <p:cNvSpPr/>
          <p:nvPr/>
        </p:nvSpPr>
        <p:spPr>
          <a:xfrm>
            <a:off x="585216" y="822960"/>
            <a:ext cx="9326880" cy="283464"/>
          </a:xfrm>
          <a:prstGeom prst="rect">
            <a:avLst/>
          </a:prstGeom>
          <a:noFill/>
          <a:ln/>
        </p:spPr>
        <p:txBody>
          <a:bodyPr wrap="square" lIns="0" tIns="0" rIns="0" bIns="0" rtlCol="0" anchor="ctr"/>
          <a:lstStyle/>
          <a:p>
            <a:pPr marL="0" indent="0">
              <a:buNone/>
            </a:pPr>
            <a:r>
              <a:rPr lang="en-US" sz="1220" b="1" dirty="0">
                <a:solidFill>
                  <a:srgbClr val="236F73"/>
                </a:solidFill>
                <a:latin typeface="League Spartan" pitchFamily="34" charset="0"/>
                <a:ea typeface="League Spartan" pitchFamily="34" charset="-122"/>
                <a:cs typeface="League Spartan" pitchFamily="34" charset="-120"/>
              </a:rPr>
              <a:t>Students need precise language before they evaluate evidence.</a:t>
            </a:r>
            <a:endParaRPr lang="en-US" sz="1220" dirty="0"/>
          </a:p>
        </p:txBody>
      </p:sp>
      <p:sp>
        <p:nvSpPr>
          <p:cNvPr id="4" name="Shape 2"/>
          <p:cNvSpPr/>
          <p:nvPr/>
        </p:nvSpPr>
        <p:spPr>
          <a:xfrm>
            <a:off x="658368" y="1353312"/>
            <a:ext cx="3401568" cy="786384"/>
          </a:xfrm>
          <a:prstGeom prst="roundRect">
            <a:avLst>
              <a:gd name="adj" fmla="val 6977"/>
            </a:avLst>
          </a:prstGeom>
          <a:solidFill>
            <a:srgbClr val="EAF4F5"/>
          </a:solidFill>
          <a:ln w="8890">
            <a:solidFill>
              <a:srgbClr val="C8D8DD"/>
            </a:solidFill>
            <a:prstDash val="solid"/>
          </a:ln>
        </p:spPr>
        <p:txBody>
          <a:bodyPr/>
          <a:lstStyle/>
          <a:p>
            <a:endParaRPr lang="en-GB"/>
          </a:p>
        </p:txBody>
      </p:sp>
      <p:sp>
        <p:nvSpPr>
          <p:cNvPr id="5" name="Text 3"/>
          <p:cNvSpPr/>
          <p:nvPr/>
        </p:nvSpPr>
        <p:spPr>
          <a:xfrm>
            <a:off x="841248" y="1481328"/>
            <a:ext cx="3017520" cy="182880"/>
          </a:xfrm>
          <a:prstGeom prst="rect">
            <a:avLst/>
          </a:prstGeom>
          <a:noFill/>
          <a:ln/>
        </p:spPr>
        <p:txBody>
          <a:bodyPr wrap="square" lIns="0" tIns="0" rIns="0" bIns="0" rtlCol="0" anchor="ctr"/>
          <a:lstStyle/>
          <a:p>
            <a:pPr marL="0" indent="0">
              <a:buNone/>
            </a:pPr>
            <a:r>
              <a:rPr lang="en-US" sz="1290" b="1" dirty="0">
                <a:solidFill>
                  <a:srgbClr val="0B2D45"/>
                </a:solidFill>
                <a:latin typeface="League Spartan" pitchFamily="34" charset="0"/>
                <a:ea typeface="League Spartan" pitchFamily="34" charset="-122"/>
                <a:cs typeface="League Spartan" pitchFamily="34" charset="-120"/>
              </a:rPr>
              <a:t>Age</a:t>
            </a:r>
            <a:endParaRPr lang="en-US" sz="1290" dirty="0"/>
          </a:p>
        </p:txBody>
      </p:sp>
      <p:sp>
        <p:nvSpPr>
          <p:cNvPr id="6" name="Text 4"/>
          <p:cNvSpPr/>
          <p:nvPr/>
        </p:nvSpPr>
        <p:spPr>
          <a:xfrm>
            <a:off x="841248" y="1737360"/>
            <a:ext cx="2971800" cy="256032"/>
          </a:xfrm>
          <a:prstGeom prst="rect">
            <a:avLst/>
          </a:prstGeom>
          <a:noFill/>
          <a:ln/>
        </p:spPr>
        <p:txBody>
          <a:bodyPr wrap="square" lIns="127" tIns="127" rIns="127" bIns="127" rtlCol="0" anchor="ctr">
            <a:normAutofit/>
          </a:bodyPr>
          <a:lstStyle/>
          <a:p>
            <a:pPr marL="0" indent="0">
              <a:buNone/>
            </a:pPr>
            <a:r>
              <a:rPr lang="en-US" sz="860" dirty="0">
                <a:solidFill>
                  <a:srgbClr val="102A3B"/>
                </a:solidFill>
                <a:latin typeface="League Spartan" pitchFamily="34" charset="0"/>
                <a:ea typeface="League Spartan" pitchFamily="34" charset="-122"/>
                <a:cs typeface="League Spartan" pitchFamily="34" charset="-120"/>
              </a:rPr>
              <a:t>A social category linked to rights, roles and expectations.</a:t>
            </a:r>
            <a:endParaRPr lang="en-US" sz="860" dirty="0"/>
          </a:p>
        </p:txBody>
      </p:sp>
      <p:sp>
        <p:nvSpPr>
          <p:cNvPr id="7" name="Shape 5"/>
          <p:cNvSpPr/>
          <p:nvPr/>
        </p:nvSpPr>
        <p:spPr>
          <a:xfrm>
            <a:off x="4425696" y="1353312"/>
            <a:ext cx="3401568" cy="786384"/>
          </a:xfrm>
          <a:prstGeom prst="roundRect">
            <a:avLst>
              <a:gd name="adj" fmla="val 6977"/>
            </a:avLst>
          </a:prstGeom>
          <a:solidFill>
            <a:srgbClr val="F7FAFB"/>
          </a:solidFill>
          <a:ln w="8890">
            <a:solidFill>
              <a:srgbClr val="C8D8DD"/>
            </a:solidFill>
            <a:prstDash val="solid"/>
          </a:ln>
        </p:spPr>
        <p:txBody>
          <a:bodyPr/>
          <a:lstStyle/>
          <a:p>
            <a:endParaRPr lang="en-GB"/>
          </a:p>
        </p:txBody>
      </p:sp>
      <p:sp>
        <p:nvSpPr>
          <p:cNvPr id="8" name="Text 6"/>
          <p:cNvSpPr/>
          <p:nvPr/>
        </p:nvSpPr>
        <p:spPr>
          <a:xfrm>
            <a:off x="4608576" y="1481328"/>
            <a:ext cx="3017520" cy="182880"/>
          </a:xfrm>
          <a:prstGeom prst="rect">
            <a:avLst/>
          </a:prstGeom>
          <a:noFill/>
          <a:ln/>
        </p:spPr>
        <p:txBody>
          <a:bodyPr wrap="square" lIns="0" tIns="0" rIns="0" bIns="0" rtlCol="0" anchor="ctr"/>
          <a:lstStyle/>
          <a:p>
            <a:pPr marL="0" indent="0">
              <a:buNone/>
            </a:pPr>
            <a:r>
              <a:rPr lang="en-US" sz="1290" b="1" dirty="0">
                <a:solidFill>
                  <a:srgbClr val="0B2D45"/>
                </a:solidFill>
                <a:latin typeface="League Spartan" pitchFamily="34" charset="0"/>
                <a:ea typeface="League Spartan" pitchFamily="34" charset="-122"/>
                <a:cs typeface="League Spartan" pitchFamily="34" charset="-120"/>
              </a:rPr>
              <a:t>Ageism</a:t>
            </a:r>
            <a:endParaRPr lang="en-US" sz="1290" dirty="0"/>
          </a:p>
        </p:txBody>
      </p:sp>
      <p:sp>
        <p:nvSpPr>
          <p:cNvPr id="9" name="Text 7"/>
          <p:cNvSpPr/>
          <p:nvPr/>
        </p:nvSpPr>
        <p:spPr>
          <a:xfrm>
            <a:off x="4608576" y="1737360"/>
            <a:ext cx="2971800" cy="256032"/>
          </a:xfrm>
          <a:prstGeom prst="rect">
            <a:avLst/>
          </a:prstGeom>
          <a:noFill/>
          <a:ln/>
        </p:spPr>
        <p:txBody>
          <a:bodyPr wrap="square" lIns="127" tIns="127" rIns="127" bIns="127" rtlCol="0" anchor="ctr">
            <a:normAutofit/>
          </a:bodyPr>
          <a:lstStyle/>
          <a:p>
            <a:pPr marL="0" indent="0">
              <a:buNone/>
            </a:pPr>
            <a:r>
              <a:rPr lang="en-US" sz="860" dirty="0">
                <a:solidFill>
                  <a:srgbClr val="102A3B"/>
                </a:solidFill>
                <a:latin typeface="League Spartan" pitchFamily="34" charset="0"/>
                <a:ea typeface="League Spartan" pitchFamily="34" charset="-122"/>
                <a:cs typeface="League Spartan" pitchFamily="34" charset="-120"/>
              </a:rPr>
              <a:t>Stereotyping, prejudice or discrimination based on age.</a:t>
            </a:r>
            <a:endParaRPr lang="en-US" sz="860" dirty="0"/>
          </a:p>
        </p:txBody>
      </p:sp>
      <p:sp>
        <p:nvSpPr>
          <p:cNvPr id="10" name="Shape 8"/>
          <p:cNvSpPr/>
          <p:nvPr/>
        </p:nvSpPr>
        <p:spPr>
          <a:xfrm>
            <a:off x="8193024" y="1353312"/>
            <a:ext cx="3401568" cy="786384"/>
          </a:xfrm>
          <a:prstGeom prst="roundRect">
            <a:avLst>
              <a:gd name="adj" fmla="val 6977"/>
            </a:avLst>
          </a:prstGeom>
          <a:solidFill>
            <a:srgbClr val="EAF4F5"/>
          </a:solidFill>
          <a:ln w="8890">
            <a:solidFill>
              <a:srgbClr val="C8D8DD"/>
            </a:solidFill>
            <a:prstDash val="solid"/>
          </a:ln>
        </p:spPr>
        <p:txBody>
          <a:bodyPr/>
          <a:lstStyle/>
          <a:p>
            <a:endParaRPr lang="en-GB"/>
          </a:p>
        </p:txBody>
      </p:sp>
      <p:sp>
        <p:nvSpPr>
          <p:cNvPr id="11" name="Text 9"/>
          <p:cNvSpPr/>
          <p:nvPr/>
        </p:nvSpPr>
        <p:spPr>
          <a:xfrm>
            <a:off x="8375904" y="1481328"/>
            <a:ext cx="3017520" cy="182880"/>
          </a:xfrm>
          <a:prstGeom prst="rect">
            <a:avLst/>
          </a:prstGeom>
          <a:noFill/>
          <a:ln/>
        </p:spPr>
        <p:txBody>
          <a:bodyPr wrap="square" lIns="0" tIns="0" rIns="0" bIns="0" rtlCol="0" anchor="ctr"/>
          <a:lstStyle/>
          <a:p>
            <a:pPr marL="0" indent="0">
              <a:buNone/>
            </a:pPr>
            <a:r>
              <a:rPr lang="en-US" sz="1290" b="1" dirty="0">
                <a:solidFill>
                  <a:srgbClr val="0B2D45"/>
                </a:solidFill>
                <a:latin typeface="League Spartan" pitchFamily="34" charset="0"/>
                <a:ea typeface="League Spartan" pitchFamily="34" charset="-122"/>
                <a:cs typeface="League Spartan" pitchFamily="34" charset="-120"/>
              </a:rPr>
              <a:t>Youth</a:t>
            </a:r>
            <a:endParaRPr lang="en-US" sz="1290" dirty="0"/>
          </a:p>
        </p:txBody>
      </p:sp>
      <p:sp>
        <p:nvSpPr>
          <p:cNvPr id="12" name="Text 10"/>
          <p:cNvSpPr/>
          <p:nvPr/>
        </p:nvSpPr>
        <p:spPr>
          <a:xfrm>
            <a:off x="8375904" y="1737360"/>
            <a:ext cx="2971800" cy="256032"/>
          </a:xfrm>
          <a:prstGeom prst="rect">
            <a:avLst/>
          </a:prstGeom>
          <a:noFill/>
          <a:ln/>
        </p:spPr>
        <p:txBody>
          <a:bodyPr wrap="square" lIns="127" tIns="127" rIns="127" bIns="127" rtlCol="0" anchor="ctr">
            <a:normAutofit/>
          </a:bodyPr>
          <a:lstStyle/>
          <a:p>
            <a:pPr marL="0" indent="0">
              <a:buNone/>
            </a:pPr>
            <a:r>
              <a:rPr lang="en-US" sz="860" dirty="0">
                <a:solidFill>
                  <a:srgbClr val="102A3B"/>
                </a:solidFill>
                <a:latin typeface="League Spartan" pitchFamily="34" charset="0"/>
                <a:ea typeface="League Spartan" pitchFamily="34" charset="-122"/>
                <a:cs typeface="League Spartan" pitchFamily="34" charset="-120"/>
              </a:rPr>
              <a:t>A life stage often associated with transition, risk and control.</a:t>
            </a:r>
            <a:endParaRPr lang="en-US" sz="860" dirty="0"/>
          </a:p>
        </p:txBody>
      </p:sp>
      <p:sp>
        <p:nvSpPr>
          <p:cNvPr id="13" name="Shape 11"/>
          <p:cNvSpPr/>
          <p:nvPr/>
        </p:nvSpPr>
        <p:spPr>
          <a:xfrm>
            <a:off x="658368" y="2359152"/>
            <a:ext cx="3401568" cy="786384"/>
          </a:xfrm>
          <a:prstGeom prst="roundRect">
            <a:avLst>
              <a:gd name="adj" fmla="val 6977"/>
            </a:avLst>
          </a:prstGeom>
          <a:solidFill>
            <a:srgbClr val="F7FAFB"/>
          </a:solidFill>
          <a:ln w="8890">
            <a:solidFill>
              <a:srgbClr val="C8D8DD"/>
            </a:solidFill>
            <a:prstDash val="solid"/>
          </a:ln>
        </p:spPr>
        <p:txBody>
          <a:bodyPr/>
          <a:lstStyle/>
          <a:p>
            <a:endParaRPr lang="en-GB"/>
          </a:p>
        </p:txBody>
      </p:sp>
      <p:sp>
        <p:nvSpPr>
          <p:cNvPr id="14" name="Text 12"/>
          <p:cNvSpPr/>
          <p:nvPr/>
        </p:nvSpPr>
        <p:spPr>
          <a:xfrm>
            <a:off x="841248" y="2487168"/>
            <a:ext cx="3017520" cy="182880"/>
          </a:xfrm>
          <a:prstGeom prst="rect">
            <a:avLst/>
          </a:prstGeom>
          <a:noFill/>
          <a:ln/>
        </p:spPr>
        <p:txBody>
          <a:bodyPr wrap="square" lIns="0" tIns="0" rIns="0" bIns="0" rtlCol="0" anchor="ctr"/>
          <a:lstStyle/>
          <a:p>
            <a:pPr marL="0" indent="0">
              <a:buNone/>
            </a:pPr>
            <a:r>
              <a:rPr lang="en-US" sz="1290" b="1" dirty="0">
                <a:solidFill>
                  <a:srgbClr val="0B2D45"/>
                </a:solidFill>
                <a:latin typeface="League Spartan" pitchFamily="34" charset="0"/>
                <a:ea typeface="League Spartan" pitchFamily="34" charset="-122"/>
                <a:cs typeface="League Spartan" pitchFamily="34" charset="-120"/>
              </a:rPr>
              <a:t>Old age</a:t>
            </a:r>
            <a:endParaRPr lang="en-US" sz="1290" dirty="0"/>
          </a:p>
        </p:txBody>
      </p:sp>
      <p:sp>
        <p:nvSpPr>
          <p:cNvPr id="15" name="Text 13"/>
          <p:cNvSpPr/>
          <p:nvPr/>
        </p:nvSpPr>
        <p:spPr>
          <a:xfrm>
            <a:off x="841248" y="2743200"/>
            <a:ext cx="2971800" cy="256032"/>
          </a:xfrm>
          <a:prstGeom prst="rect">
            <a:avLst/>
          </a:prstGeom>
          <a:noFill/>
          <a:ln/>
        </p:spPr>
        <p:txBody>
          <a:bodyPr wrap="square" lIns="127" tIns="127" rIns="127" bIns="127" rtlCol="0" anchor="ctr">
            <a:normAutofit/>
          </a:bodyPr>
          <a:lstStyle/>
          <a:p>
            <a:pPr marL="0" indent="0">
              <a:buNone/>
            </a:pPr>
            <a:r>
              <a:rPr lang="en-US" sz="860" dirty="0">
                <a:solidFill>
                  <a:srgbClr val="102A3B"/>
                </a:solidFill>
                <a:latin typeface="League Spartan" pitchFamily="34" charset="0"/>
                <a:ea typeface="League Spartan" pitchFamily="34" charset="-122"/>
                <a:cs typeface="League Spartan" pitchFamily="34" charset="-120"/>
              </a:rPr>
              <a:t>A later life stage often linked to dependency, retirement and invisibility.</a:t>
            </a:r>
            <a:endParaRPr lang="en-US" sz="860" dirty="0"/>
          </a:p>
        </p:txBody>
      </p:sp>
      <p:sp>
        <p:nvSpPr>
          <p:cNvPr id="16" name="Shape 14"/>
          <p:cNvSpPr/>
          <p:nvPr/>
        </p:nvSpPr>
        <p:spPr>
          <a:xfrm>
            <a:off x="4425696" y="2359152"/>
            <a:ext cx="3401568" cy="786384"/>
          </a:xfrm>
          <a:prstGeom prst="roundRect">
            <a:avLst>
              <a:gd name="adj" fmla="val 6977"/>
            </a:avLst>
          </a:prstGeom>
          <a:solidFill>
            <a:srgbClr val="EAF4F5"/>
          </a:solidFill>
          <a:ln w="8890">
            <a:solidFill>
              <a:srgbClr val="C8D8DD"/>
            </a:solidFill>
            <a:prstDash val="solid"/>
          </a:ln>
        </p:spPr>
        <p:txBody>
          <a:bodyPr/>
          <a:lstStyle/>
          <a:p>
            <a:endParaRPr lang="en-GB"/>
          </a:p>
        </p:txBody>
      </p:sp>
      <p:sp>
        <p:nvSpPr>
          <p:cNvPr id="17" name="Text 15"/>
          <p:cNvSpPr/>
          <p:nvPr/>
        </p:nvSpPr>
        <p:spPr>
          <a:xfrm>
            <a:off x="4608576" y="2487168"/>
            <a:ext cx="3017520" cy="182880"/>
          </a:xfrm>
          <a:prstGeom prst="rect">
            <a:avLst/>
          </a:prstGeom>
          <a:noFill/>
          <a:ln/>
        </p:spPr>
        <p:txBody>
          <a:bodyPr wrap="square" lIns="0" tIns="0" rIns="0" bIns="0" rtlCol="0" anchor="ctr"/>
          <a:lstStyle/>
          <a:p>
            <a:pPr marL="0" indent="0">
              <a:buNone/>
            </a:pPr>
            <a:r>
              <a:rPr lang="en-US" sz="1290" b="1" dirty="0">
                <a:solidFill>
                  <a:srgbClr val="0B2D45"/>
                </a:solidFill>
                <a:latin typeface="League Spartan" pitchFamily="34" charset="0"/>
                <a:ea typeface="League Spartan" pitchFamily="34" charset="-122"/>
                <a:cs typeface="League Spartan" pitchFamily="34" charset="-120"/>
              </a:rPr>
              <a:t>Dependency</a:t>
            </a:r>
            <a:endParaRPr lang="en-US" sz="1290" dirty="0"/>
          </a:p>
        </p:txBody>
      </p:sp>
      <p:sp>
        <p:nvSpPr>
          <p:cNvPr id="18" name="Text 16"/>
          <p:cNvSpPr/>
          <p:nvPr/>
        </p:nvSpPr>
        <p:spPr>
          <a:xfrm>
            <a:off x="4608576" y="2743200"/>
            <a:ext cx="2971800" cy="256032"/>
          </a:xfrm>
          <a:prstGeom prst="rect">
            <a:avLst/>
          </a:prstGeom>
          <a:noFill/>
          <a:ln/>
        </p:spPr>
        <p:txBody>
          <a:bodyPr wrap="square" lIns="127" tIns="127" rIns="127" bIns="127" rtlCol="0" anchor="ctr">
            <a:normAutofit/>
          </a:bodyPr>
          <a:lstStyle/>
          <a:p>
            <a:pPr marL="0" indent="0">
              <a:buNone/>
            </a:pPr>
            <a:r>
              <a:rPr lang="en-US" sz="860" dirty="0">
                <a:solidFill>
                  <a:srgbClr val="102A3B"/>
                </a:solidFill>
                <a:latin typeface="League Spartan" pitchFamily="34" charset="0"/>
                <a:ea typeface="League Spartan" pitchFamily="34" charset="-122"/>
                <a:cs typeface="League Spartan" pitchFamily="34" charset="-120"/>
              </a:rPr>
              <a:t>A socially constructed idea that some groups need support or control.</a:t>
            </a:r>
            <a:endParaRPr lang="en-US" sz="860" dirty="0"/>
          </a:p>
        </p:txBody>
      </p:sp>
      <p:sp>
        <p:nvSpPr>
          <p:cNvPr id="19" name="Shape 17"/>
          <p:cNvSpPr/>
          <p:nvPr/>
        </p:nvSpPr>
        <p:spPr>
          <a:xfrm>
            <a:off x="8193024" y="2359152"/>
            <a:ext cx="3401568" cy="786384"/>
          </a:xfrm>
          <a:prstGeom prst="roundRect">
            <a:avLst>
              <a:gd name="adj" fmla="val 6977"/>
            </a:avLst>
          </a:prstGeom>
          <a:solidFill>
            <a:srgbClr val="F7FAFB"/>
          </a:solidFill>
          <a:ln w="8890">
            <a:solidFill>
              <a:srgbClr val="C8D8DD"/>
            </a:solidFill>
            <a:prstDash val="solid"/>
          </a:ln>
        </p:spPr>
        <p:txBody>
          <a:bodyPr/>
          <a:lstStyle/>
          <a:p>
            <a:endParaRPr lang="en-GB"/>
          </a:p>
        </p:txBody>
      </p:sp>
      <p:sp>
        <p:nvSpPr>
          <p:cNvPr id="20" name="Text 18"/>
          <p:cNvSpPr/>
          <p:nvPr/>
        </p:nvSpPr>
        <p:spPr>
          <a:xfrm>
            <a:off x="8375904" y="2487168"/>
            <a:ext cx="3017520" cy="182880"/>
          </a:xfrm>
          <a:prstGeom prst="rect">
            <a:avLst/>
          </a:prstGeom>
          <a:noFill/>
          <a:ln/>
        </p:spPr>
        <p:txBody>
          <a:bodyPr wrap="square" lIns="0" tIns="0" rIns="0" bIns="0" rtlCol="0" anchor="ctr"/>
          <a:lstStyle/>
          <a:p>
            <a:pPr marL="0" indent="0">
              <a:buNone/>
            </a:pPr>
            <a:r>
              <a:rPr lang="en-US" sz="1290" b="1" dirty="0">
                <a:solidFill>
                  <a:srgbClr val="0B2D45"/>
                </a:solidFill>
                <a:latin typeface="League Spartan" pitchFamily="34" charset="0"/>
                <a:ea typeface="League Spartan" pitchFamily="34" charset="-122"/>
                <a:cs typeface="League Spartan" pitchFamily="34" charset="-120"/>
              </a:rPr>
              <a:t>Intergenerational inequality</a:t>
            </a:r>
            <a:endParaRPr lang="en-US" sz="1290" dirty="0"/>
          </a:p>
        </p:txBody>
      </p:sp>
      <p:sp>
        <p:nvSpPr>
          <p:cNvPr id="21" name="Text 19"/>
          <p:cNvSpPr/>
          <p:nvPr/>
        </p:nvSpPr>
        <p:spPr>
          <a:xfrm>
            <a:off x="8375904" y="2743200"/>
            <a:ext cx="2971800" cy="256032"/>
          </a:xfrm>
          <a:prstGeom prst="rect">
            <a:avLst/>
          </a:prstGeom>
          <a:noFill/>
          <a:ln/>
        </p:spPr>
        <p:txBody>
          <a:bodyPr wrap="square" lIns="127" tIns="127" rIns="127" bIns="127" rtlCol="0" anchor="ctr">
            <a:normAutofit/>
          </a:bodyPr>
          <a:lstStyle/>
          <a:p>
            <a:pPr marL="0" indent="0">
              <a:buNone/>
            </a:pPr>
            <a:r>
              <a:rPr lang="en-US" sz="860" dirty="0">
                <a:solidFill>
                  <a:srgbClr val="102A3B"/>
                </a:solidFill>
                <a:latin typeface="League Spartan" pitchFamily="34" charset="0"/>
                <a:ea typeface="League Spartan" pitchFamily="34" charset="-122"/>
                <a:cs typeface="League Spartan" pitchFamily="34" charset="-120"/>
              </a:rPr>
              <a:t>Unequal resources or opportunities between age cohorts.</a:t>
            </a:r>
            <a:endParaRPr lang="en-US" sz="860" dirty="0"/>
          </a:p>
        </p:txBody>
      </p:sp>
      <p:pic>
        <p:nvPicPr>
          <p:cNvPr id="22" name="Image 0" descr="/mnt/data/wide_clean_vector_illustration_infographic_scene_batch_1.png"/>
          <p:cNvPicPr>
            <a:picLocks noChangeAspect="1"/>
          </p:cNvPicPr>
          <p:nvPr/>
        </p:nvPicPr>
        <p:blipFill>
          <a:blip r:embed="rId3"/>
          <a:srcRect t="34784" b="34784"/>
          <a:stretch/>
        </p:blipFill>
        <p:spPr>
          <a:xfrm>
            <a:off x="1874520" y="3703320"/>
            <a:ext cx="8275320" cy="1417320"/>
          </a:xfrm>
          <a:prstGeom prst="rect">
            <a:avLst/>
          </a:prstGeom>
        </p:spPr>
      </p:pic>
      <p:sp>
        <p:nvSpPr>
          <p:cNvPr id="23" name="Shape 20"/>
          <p:cNvSpPr/>
          <p:nvPr/>
        </p:nvSpPr>
        <p:spPr>
          <a:xfrm>
            <a:off x="2743200" y="5486400"/>
            <a:ext cx="6675120" cy="438912"/>
          </a:xfrm>
          <a:prstGeom prst="roundRect">
            <a:avLst>
              <a:gd name="adj" fmla="val 14583"/>
            </a:avLst>
          </a:prstGeom>
          <a:solidFill>
            <a:srgbClr val="F7FAFB"/>
          </a:solidFill>
          <a:ln w="12700">
            <a:solidFill>
              <a:srgbClr val="C8D8DD"/>
            </a:solidFill>
            <a:prstDash val="solid"/>
          </a:ln>
        </p:spPr>
        <p:txBody>
          <a:bodyPr/>
          <a:lstStyle/>
          <a:p>
            <a:endParaRPr lang="en-GB"/>
          </a:p>
        </p:txBody>
      </p:sp>
      <p:sp>
        <p:nvSpPr>
          <p:cNvPr id="24" name="Text 21"/>
          <p:cNvSpPr/>
          <p:nvPr/>
        </p:nvSpPr>
        <p:spPr>
          <a:xfrm>
            <a:off x="2944368" y="5650992"/>
            <a:ext cx="6272784" cy="164592"/>
          </a:xfrm>
          <a:prstGeom prst="rect">
            <a:avLst/>
          </a:prstGeom>
          <a:noFill/>
          <a:ln/>
        </p:spPr>
        <p:txBody>
          <a:bodyPr wrap="square" lIns="127" tIns="127" rIns="127" bIns="127" rtlCol="0" anchor="ctr">
            <a:normAutofit/>
          </a:bodyPr>
          <a:lstStyle/>
          <a:p>
            <a:pPr marL="0" indent="0">
              <a:buNone/>
            </a:pPr>
            <a:r>
              <a:rPr lang="en-US" sz="1280" b="1" dirty="0">
                <a:solidFill>
                  <a:srgbClr val="0B2D45"/>
                </a:solidFill>
                <a:latin typeface="League Spartan" pitchFamily="34" charset="0"/>
                <a:ea typeface="League Spartan" pitchFamily="34" charset="-122"/>
                <a:cs typeface="League Spartan" pitchFamily="34" charset="-120"/>
              </a:rPr>
              <a:t>Starter: choose one term and write a one-sentence example from everyday life.</a:t>
            </a:r>
            <a:endParaRPr lang="en-US" sz="1280" dirty="0"/>
          </a:p>
        </p:txBody>
      </p:sp>
      <p:sp>
        <p:nvSpPr>
          <p:cNvPr id="25" name="Shape 22"/>
          <p:cNvSpPr/>
          <p:nvPr/>
        </p:nvSpPr>
        <p:spPr>
          <a:xfrm>
            <a:off x="411480" y="6473952"/>
            <a:ext cx="11384280" cy="0"/>
          </a:xfrm>
          <a:prstGeom prst="line">
            <a:avLst/>
          </a:prstGeom>
          <a:noFill/>
          <a:ln w="12700">
            <a:solidFill>
              <a:srgbClr val="C8D8DD"/>
            </a:solidFill>
            <a:prstDash val="solid"/>
          </a:ln>
        </p:spPr>
        <p:txBody>
          <a:bodyPr/>
          <a:lstStyle/>
          <a:p>
            <a:endParaRPr lang="en-GB"/>
          </a:p>
        </p:txBody>
      </p:sp>
      <p:sp>
        <p:nvSpPr>
          <p:cNvPr id="26" name="Text 23"/>
          <p:cNvSpPr/>
          <p:nvPr/>
        </p:nvSpPr>
        <p:spPr>
          <a:xfrm>
            <a:off x="502920" y="6547104"/>
            <a:ext cx="5486400" cy="164592"/>
          </a:xfrm>
          <a:prstGeom prst="rect">
            <a:avLst/>
          </a:prstGeom>
          <a:noFill/>
          <a:ln/>
        </p:spPr>
        <p:txBody>
          <a:bodyPr wrap="square" lIns="0" tIns="0" rIns="0" bIns="0" rtlCol="0" anchor="ctr"/>
          <a:lstStyle/>
          <a:p>
            <a:pPr marL="0" indent="0">
              <a:buNone/>
            </a:pPr>
            <a:r>
              <a:rPr lang="en-US" sz="740" dirty="0">
                <a:solidFill>
                  <a:srgbClr val="63707A"/>
                </a:solidFill>
                <a:latin typeface="League Spartan" pitchFamily="34" charset="0"/>
                <a:ea typeface="League Spartan" pitchFamily="34" charset="-122"/>
                <a:cs typeface="League Spartan" pitchFamily="34" charset="-120"/>
              </a:rPr>
              <a:t>Cambridge OCR A Level Sociology • Component 2 Section B • Age inequalities • 3</a:t>
            </a:r>
            <a:endParaRPr lang="en-US" sz="740" dirty="0"/>
          </a:p>
        </p:txBody>
      </p:sp>
      <p:pic>
        <p:nvPicPr>
          <p:cNvPr id="27" name="Image 1" descr="/mnt/data/the_sociology_guy_logo_cropped.png"/>
          <p:cNvPicPr>
            <a:picLocks noChangeAspect="1"/>
          </p:cNvPicPr>
          <p:nvPr/>
        </p:nvPicPr>
        <p:blipFill>
          <a:blip r:embed="rId4"/>
          <a:stretch>
            <a:fillRect/>
          </a:stretch>
        </p:blipFill>
        <p:spPr>
          <a:xfrm>
            <a:off x="10676012" y="6409944"/>
            <a:ext cx="392408" cy="38404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310896"/>
            <a:ext cx="7863840" cy="457200"/>
          </a:xfrm>
          <a:prstGeom prst="rect">
            <a:avLst/>
          </a:prstGeom>
          <a:noFill/>
          <a:ln/>
        </p:spPr>
        <p:txBody>
          <a:bodyPr wrap="square" lIns="0" tIns="0" rIns="0" bIns="0" rtlCol="0" anchor="ctr"/>
          <a:lstStyle/>
          <a:p>
            <a:pPr marL="0" indent="0">
              <a:buNone/>
            </a:pPr>
            <a:r>
              <a:rPr lang="en-US" sz="2550" b="1" dirty="0">
                <a:solidFill>
                  <a:srgbClr val="0B2D45"/>
                </a:solidFill>
                <a:latin typeface="League Spartan" pitchFamily="34" charset="0"/>
                <a:ea typeface="League Spartan" pitchFamily="34" charset="-122"/>
                <a:cs typeface="League Spartan" pitchFamily="34" charset="-120"/>
              </a:rPr>
              <a:t>Age is organised across the life course</a:t>
            </a:r>
            <a:endParaRPr lang="en-US" sz="2550" dirty="0"/>
          </a:p>
        </p:txBody>
      </p:sp>
      <p:sp>
        <p:nvSpPr>
          <p:cNvPr id="3" name="Text 1"/>
          <p:cNvSpPr/>
          <p:nvPr/>
        </p:nvSpPr>
        <p:spPr>
          <a:xfrm>
            <a:off x="585216" y="822960"/>
            <a:ext cx="9326880" cy="283464"/>
          </a:xfrm>
          <a:prstGeom prst="rect">
            <a:avLst/>
          </a:prstGeom>
          <a:noFill/>
          <a:ln/>
        </p:spPr>
        <p:txBody>
          <a:bodyPr wrap="square" lIns="0" tIns="0" rIns="0" bIns="0" rtlCol="0" anchor="ctr"/>
          <a:lstStyle/>
          <a:p>
            <a:pPr marL="0" indent="0">
              <a:buNone/>
            </a:pPr>
            <a:r>
              <a:rPr lang="en-US" sz="1220" b="1" dirty="0">
                <a:solidFill>
                  <a:srgbClr val="236F73"/>
                </a:solidFill>
                <a:latin typeface="League Spartan" pitchFamily="34" charset="0"/>
                <a:ea typeface="League Spartan" pitchFamily="34" charset="-122"/>
                <a:cs typeface="League Spartan" pitchFamily="34" charset="-120"/>
              </a:rPr>
              <a:t>Hockey and James (1993): society creates stages and expectations.</a:t>
            </a:r>
            <a:endParaRPr lang="en-US" sz="1220" dirty="0"/>
          </a:p>
        </p:txBody>
      </p:sp>
      <p:pic>
        <p:nvPicPr>
          <p:cNvPr id="4" name="Image 0" descr="/mnt/data/wide_clean_vector_illustration_infographic_scene_batch_1.png"/>
          <p:cNvPicPr>
            <a:picLocks noChangeAspect="1"/>
          </p:cNvPicPr>
          <p:nvPr/>
        </p:nvPicPr>
        <p:blipFill>
          <a:blip r:embed="rId3"/>
          <a:srcRect l="9800" r="9800"/>
          <a:stretch/>
        </p:blipFill>
        <p:spPr>
          <a:xfrm>
            <a:off x="6309360" y="1298448"/>
            <a:ext cx="5394960" cy="3776472"/>
          </a:xfrm>
          <a:prstGeom prst="rect">
            <a:avLst/>
          </a:prstGeom>
        </p:spPr>
      </p:pic>
      <p:sp>
        <p:nvSpPr>
          <p:cNvPr id="5" name="Text 2"/>
          <p:cNvSpPr/>
          <p:nvPr/>
        </p:nvSpPr>
        <p:spPr>
          <a:xfrm>
            <a:off x="713232" y="1325880"/>
            <a:ext cx="1828800" cy="274320"/>
          </a:xfrm>
          <a:prstGeom prst="rect">
            <a:avLst/>
          </a:prstGeom>
          <a:noFill/>
          <a:ln/>
        </p:spPr>
        <p:txBody>
          <a:bodyPr wrap="square" lIns="0" tIns="0" rIns="0" bIns="0" rtlCol="0" anchor="ctr"/>
          <a:lstStyle/>
          <a:p>
            <a:pPr marL="0" indent="0">
              <a:buNone/>
            </a:pPr>
            <a:r>
              <a:rPr lang="en-US" sz="1800" b="1" dirty="0">
                <a:solidFill>
                  <a:srgbClr val="0B2D45"/>
                </a:solidFill>
                <a:latin typeface="League Spartan" pitchFamily="34" charset="0"/>
                <a:ea typeface="League Spartan" pitchFamily="34" charset="-122"/>
                <a:cs typeface="League Spartan" pitchFamily="34" charset="-120"/>
              </a:rPr>
              <a:t>Core idea</a:t>
            </a:r>
            <a:endParaRPr lang="en-US" sz="1800" dirty="0"/>
          </a:p>
        </p:txBody>
      </p:sp>
      <p:sp>
        <p:nvSpPr>
          <p:cNvPr id="6" name="Shape 3"/>
          <p:cNvSpPr/>
          <p:nvPr/>
        </p:nvSpPr>
        <p:spPr>
          <a:xfrm>
            <a:off x="786384" y="1938528"/>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7" name="Text 4"/>
          <p:cNvSpPr/>
          <p:nvPr/>
        </p:nvSpPr>
        <p:spPr>
          <a:xfrm>
            <a:off x="1042416" y="1874520"/>
            <a:ext cx="4892040" cy="384048"/>
          </a:xfrm>
          <a:prstGeom prst="rect">
            <a:avLst/>
          </a:prstGeom>
          <a:noFill/>
          <a:ln/>
        </p:spPr>
        <p:txBody>
          <a:bodyPr wrap="square" lIns="127" tIns="127" rIns="127" bIns="127" rtlCol="0" anchor="ctr">
            <a:normAutofit/>
          </a:bodyPr>
          <a:lstStyle/>
          <a:p>
            <a:pPr marL="0" indent="0">
              <a:buNone/>
            </a:pPr>
            <a:r>
              <a:rPr lang="en-US" sz="1300" dirty="0">
                <a:solidFill>
                  <a:srgbClr val="102A3B"/>
                </a:solidFill>
                <a:latin typeface="League Spartan" pitchFamily="34" charset="0"/>
                <a:ea typeface="League Spartan" pitchFamily="34" charset="-122"/>
                <a:cs typeface="League Spartan" pitchFamily="34" charset="-120"/>
              </a:rPr>
              <a:t>The life course is divided into stages: childhood, youth, adulthood and old age.</a:t>
            </a:r>
            <a:endParaRPr lang="en-US" sz="1300" dirty="0"/>
          </a:p>
        </p:txBody>
      </p:sp>
      <p:sp>
        <p:nvSpPr>
          <p:cNvPr id="8" name="Shape 5"/>
          <p:cNvSpPr/>
          <p:nvPr/>
        </p:nvSpPr>
        <p:spPr>
          <a:xfrm>
            <a:off x="786384" y="2624328"/>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9" name="Text 6"/>
          <p:cNvSpPr/>
          <p:nvPr/>
        </p:nvSpPr>
        <p:spPr>
          <a:xfrm>
            <a:off x="1042416" y="2560320"/>
            <a:ext cx="4892040" cy="384048"/>
          </a:xfrm>
          <a:prstGeom prst="rect">
            <a:avLst/>
          </a:prstGeom>
          <a:noFill/>
          <a:ln/>
        </p:spPr>
        <p:txBody>
          <a:bodyPr wrap="square" lIns="127" tIns="127" rIns="127" bIns="127" rtlCol="0" anchor="ctr">
            <a:normAutofit/>
          </a:bodyPr>
          <a:lstStyle/>
          <a:p>
            <a:pPr marL="0" indent="0">
              <a:buNone/>
            </a:pPr>
            <a:r>
              <a:rPr lang="en-US" sz="1300" dirty="0">
                <a:solidFill>
                  <a:srgbClr val="102A3B"/>
                </a:solidFill>
                <a:latin typeface="League Spartan" pitchFamily="34" charset="0"/>
                <a:ea typeface="League Spartan" pitchFamily="34" charset="-122"/>
                <a:cs typeface="League Spartan" pitchFamily="34" charset="-120"/>
              </a:rPr>
              <a:t>Each stage carries social expectations about independence, dependency, responsibility and competence.</a:t>
            </a:r>
            <a:endParaRPr lang="en-US" sz="1300" dirty="0"/>
          </a:p>
        </p:txBody>
      </p:sp>
      <p:sp>
        <p:nvSpPr>
          <p:cNvPr id="10" name="Shape 7"/>
          <p:cNvSpPr/>
          <p:nvPr/>
        </p:nvSpPr>
        <p:spPr>
          <a:xfrm>
            <a:off x="786384" y="3310128"/>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11" name="Text 8"/>
          <p:cNvSpPr/>
          <p:nvPr/>
        </p:nvSpPr>
        <p:spPr>
          <a:xfrm>
            <a:off x="1042416" y="3246120"/>
            <a:ext cx="4892040" cy="384048"/>
          </a:xfrm>
          <a:prstGeom prst="rect">
            <a:avLst/>
          </a:prstGeom>
          <a:noFill/>
          <a:ln/>
        </p:spPr>
        <p:txBody>
          <a:bodyPr wrap="square" lIns="127" tIns="127" rIns="127" bIns="127" rtlCol="0" anchor="ctr">
            <a:normAutofit/>
          </a:bodyPr>
          <a:lstStyle/>
          <a:p>
            <a:pPr marL="0" indent="0">
              <a:buNone/>
            </a:pPr>
            <a:r>
              <a:rPr lang="en-US" sz="1300" dirty="0">
                <a:solidFill>
                  <a:srgbClr val="102A3B"/>
                </a:solidFill>
                <a:latin typeface="League Spartan" pitchFamily="34" charset="0"/>
                <a:ea typeface="League Spartan" pitchFamily="34" charset="-122"/>
                <a:cs typeface="League Spartan" pitchFamily="34" charset="-120"/>
              </a:rPr>
              <a:t>Inequality can arise when these expectations limit what people are allowed to do.</a:t>
            </a:r>
            <a:endParaRPr lang="en-US" sz="1300" dirty="0"/>
          </a:p>
        </p:txBody>
      </p:sp>
      <p:sp>
        <p:nvSpPr>
          <p:cNvPr id="12" name="Shape 9"/>
          <p:cNvSpPr/>
          <p:nvPr/>
        </p:nvSpPr>
        <p:spPr>
          <a:xfrm>
            <a:off x="786384" y="4343400"/>
            <a:ext cx="4846320" cy="640080"/>
          </a:xfrm>
          <a:prstGeom prst="roundRect">
            <a:avLst>
              <a:gd name="adj" fmla="val 8571"/>
            </a:avLst>
          </a:prstGeom>
          <a:solidFill>
            <a:srgbClr val="EAF4F5"/>
          </a:solidFill>
          <a:ln w="12700">
            <a:solidFill>
              <a:srgbClr val="C8D8DD"/>
            </a:solidFill>
            <a:prstDash val="solid"/>
          </a:ln>
        </p:spPr>
        <p:txBody>
          <a:bodyPr/>
          <a:lstStyle/>
          <a:p>
            <a:endParaRPr lang="en-GB"/>
          </a:p>
        </p:txBody>
      </p:sp>
      <p:sp>
        <p:nvSpPr>
          <p:cNvPr id="13" name="Text 10"/>
          <p:cNvSpPr/>
          <p:nvPr/>
        </p:nvSpPr>
        <p:spPr>
          <a:xfrm>
            <a:off x="1005840" y="4535424"/>
            <a:ext cx="4389120" cy="274320"/>
          </a:xfrm>
          <a:prstGeom prst="rect">
            <a:avLst/>
          </a:prstGeom>
          <a:noFill/>
          <a:ln/>
        </p:spPr>
        <p:txBody>
          <a:bodyPr wrap="square" lIns="0" tIns="0" rIns="0" bIns="0" rtlCol="0" anchor="ctr">
            <a:normAutofit/>
          </a:bodyPr>
          <a:lstStyle/>
          <a:p>
            <a:pPr marL="0" indent="0">
              <a:buNone/>
            </a:pPr>
            <a:r>
              <a:rPr lang="en-US" sz="1140" b="1" dirty="0">
                <a:solidFill>
                  <a:srgbClr val="0B2D45"/>
                </a:solidFill>
                <a:latin typeface="League Spartan" pitchFamily="34" charset="0"/>
                <a:ea typeface="League Spartan" pitchFamily="34" charset="-122"/>
                <a:cs typeface="League Spartan" pitchFamily="34" charset="-120"/>
              </a:rPr>
              <a:t>Exam application: link age to life chances by showing how social rules shape education, work, health, family and public space.</a:t>
            </a:r>
            <a:endParaRPr lang="en-US" sz="1140" dirty="0"/>
          </a:p>
        </p:txBody>
      </p:sp>
      <p:sp>
        <p:nvSpPr>
          <p:cNvPr id="14" name="Text 11"/>
          <p:cNvSpPr/>
          <p:nvPr/>
        </p:nvSpPr>
        <p:spPr>
          <a:xfrm>
            <a:off x="566928" y="6144768"/>
            <a:ext cx="9509760" cy="182880"/>
          </a:xfrm>
          <a:prstGeom prst="rect">
            <a:avLst/>
          </a:prstGeom>
          <a:noFill/>
          <a:ln/>
        </p:spPr>
        <p:txBody>
          <a:bodyPr wrap="square" lIns="0" tIns="0" rIns="0" bIns="0" rtlCol="0" anchor="ctr"/>
          <a:lstStyle/>
          <a:p>
            <a:pPr marL="0" indent="0">
              <a:buNone/>
            </a:pPr>
            <a:r>
              <a:rPr lang="en-US" sz="750" dirty="0">
                <a:solidFill>
                  <a:srgbClr val="63707A"/>
                </a:solidFill>
                <a:latin typeface="League Spartan" pitchFamily="34" charset="0"/>
                <a:ea typeface="League Spartan" pitchFamily="34" charset="-122"/>
                <a:cs typeface="League Spartan" pitchFamily="34" charset="-120"/>
              </a:rPr>
              <a:t>Source: Hockey and James, Growing Up and Growing Old: Ageing and Dependency in the Life Course, 1993.</a:t>
            </a:r>
            <a:endParaRPr lang="en-US" sz="750" dirty="0"/>
          </a:p>
        </p:txBody>
      </p:sp>
      <p:sp>
        <p:nvSpPr>
          <p:cNvPr id="15" name="Shape 12"/>
          <p:cNvSpPr/>
          <p:nvPr/>
        </p:nvSpPr>
        <p:spPr>
          <a:xfrm>
            <a:off x="411480" y="6473952"/>
            <a:ext cx="11384280" cy="0"/>
          </a:xfrm>
          <a:prstGeom prst="line">
            <a:avLst/>
          </a:prstGeom>
          <a:noFill/>
          <a:ln w="12700">
            <a:solidFill>
              <a:srgbClr val="C8D8DD"/>
            </a:solidFill>
            <a:prstDash val="solid"/>
          </a:ln>
        </p:spPr>
        <p:txBody>
          <a:bodyPr/>
          <a:lstStyle/>
          <a:p>
            <a:endParaRPr lang="en-GB"/>
          </a:p>
        </p:txBody>
      </p:sp>
      <p:sp>
        <p:nvSpPr>
          <p:cNvPr id="16" name="Text 13"/>
          <p:cNvSpPr/>
          <p:nvPr/>
        </p:nvSpPr>
        <p:spPr>
          <a:xfrm>
            <a:off x="502920" y="6547104"/>
            <a:ext cx="5486400" cy="164592"/>
          </a:xfrm>
          <a:prstGeom prst="rect">
            <a:avLst/>
          </a:prstGeom>
          <a:noFill/>
          <a:ln/>
        </p:spPr>
        <p:txBody>
          <a:bodyPr wrap="square" lIns="0" tIns="0" rIns="0" bIns="0" rtlCol="0" anchor="ctr"/>
          <a:lstStyle/>
          <a:p>
            <a:pPr marL="0" indent="0">
              <a:buNone/>
            </a:pPr>
            <a:r>
              <a:rPr lang="en-US" sz="740" dirty="0">
                <a:solidFill>
                  <a:srgbClr val="63707A"/>
                </a:solidFill>
                <a:latin typeface="League Spartan" pitchFamily="34" charset="0"/>
                <a:ea typeface="League Spartan" pitchFamily="34" charset="-122"/>
                <a:cs typeface="League Spartan" pitchFamily="34" charset="-120"/>
              </a:rPr>
              <a:t>Cambridge OCR A Level Sociology • Component 2 Section B • Age inequalities • 4</a:t>
            </a:r>
            <a:endParaRPr lang="en-US" sz="740" dirty="0"/>
          </a:p>
        </p:txBody>
      </p:sp>
      <p:pic>
        <p:nvPicPr>
          <p:cNvPr id="17" name="Image 1" descr="/mnt/data/the_sociology_guy_logo_cropped.png"/>
          <p:cNvPicPr>
            <a:picLocks noChangeAspect="1"/>
          </p:cNvPicPr>
          <p:nvPr/>
        </p:nvPicPr>
        <p:blipFill>
          <a:blip r:embed="rId4"/>
          <a:stretch>
            <a:fillRect/>
          </a:stretch>
        </p:blipFill>
        <p:spPr>
          <a:xfrm>
            <a:off x="10676012" y="6409944"/>
            <a:ext cx="392408" cy="38404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310896"/>
            <a:ext cx="7863840" cy="457200"/>
          </a:xfrm>
          <a:prstGeom prst="rect">
            <a:avLst/>
          </a:prstGeom>
          <a:noFill/>
          <a:ln/>
        </p:spPr>
        <p:txBody>
          <a:bodyPr wrap="square" lIns="0" tIns="0" rIns="0" bIns="0" rtlCol="0" anchor="ctr"/>
          <a:lstStyle/>
          <a:p>
            <a:pPr marL="0" indent="0">
              <a:buNone/>
            </a:pPr>
            <a:r>
              <a:rPr lang="en-US" sz="2550" b="1" dirty="0">
                <a:solidFill>
                  <a:srgbClr val="0B2D45"/>
                </a:solidFill>
                <a:latin typeface="League Spartan" pitchFamily="34" charset="0"/>
                <a:ea typeface="League Spartan" pitchFamily="34" charset="-122"/>
                <a:cs typeface="League Spartan" pitchFamily="34" charset="-120"/>
              </a:rPr>
              <a:t>Ageism: more than individual prejudice</a:t>
            </a:r>
            <a:endParaRPr lang="en-US" sz="2550" dirty="0"/>
          </a:p>
        </p:txBody>
      </p:sp>
      <p:sp>
        <p:nvSpPr>
          <p:cNvPr id="3" name="Text 1"/>
          <p:cNvSpPr/>
          <p:nvPr/>
        </p:nvSpPr>
        <p:spPr>
          <a:xfrm>
            <a:off x="585216" y="822960"/>
            <a:ext cx="9326880" cy="283464"/>
          </a:xfrm>
          <a:prstGeom prst="rect">
            <a:avLst/>
          </a:prstGeom>
          <a:noFill/>
          <a:ln/>
        </p:spPr>
        <p:txBody>
          <a:bodyPr wrap="square" lIns="0" tIns="0" rIns="0" bIns="0" rtlCol="0" anchor="ctr"/>
          <a:lstStyle/>
          <a:p>
            <a:pPr marL="0" indent="0">
              <a:buNone/>
            </a:pPr>
            <a:r>
              <a:rPr lang="en-US" sz="1220" b="1" dirty="0">
                <a:solidFill>
                  <a:srgbClr val="236F73"/>
                </a:solidFill>
                <a:latin typeface="League Spartan" pitchFamily="34" charset="0"/>
                <a:ea typeface="League Spartan" pitchFamily="34" charset="-122"/>
                <a:cs typeface="League Spartan" pitchFamily="34" charset="-120"/>
              </a:rPr>
              <a:t>Ageism can be cultural, institutional and everyday.</a:t>
            </a:r>
            <a:endParaRPr lang="en-US" sz="1220" dirty="0"/>
          </a:p>
        </p:txBody>
      </p:sp>
      <p:pic>
        <p:nvPicPr>
          <p:cNvPr id="4" name="Image 0" descr="/mnt/data/wide_vector_illustration_editorial_infographic_s_batch_2.png"/>
          <p:cNvPicPr>
            <a:picLocks noChangeAspect="1"/>
          </p:cNvPicPr>
          <p:nvPr/>
        </p:nvPicPr>
        <p:blipFill>
          <a:blip r:embed="rId3"/>
          <a:srcRect l="12698" r="12698"/>
          <a:stretch/>
        </p:blipFill>
        <p:spPr>
          <a:xfrm>
            <a:off x="6473952" y="1188720"/>
            <a:ext cx="5212080" cy="3931920"/>
          </a:xfrm>
          <a:prstGeom prst="rect">
            <a:avLst/>
          </a:prstGeom>
        </p:spPr>
      </p:pic>
      <p:sp>
        <p:nvSpPr>
          <p:cNvPr id="5" name="Text 2"/>
          <p:cNvSpPr/>
          <p:nvPr/>
        </p:nvSpPr>
        <p:spPr>
          <a:xfrm>
            <a:off x="713232" y="1298448"/>
            <a:ext cx="2103120" cy="274320"/>
          </a:xfrm>
          <a:prstGeom prst="rect">
            <a:avLst/>
          </a:prstGeom>
          <a:noFill/>
          <a:ln/>
        </p:spPr>
        <p:txBody>
          <a:bodyPr wrap="square" lIns="0" tIns="0" rIns="0" bIns="0" rtlCol="0" anchor="ctr"/>
          <a:lstStyle/>
          <a:p>
            <a:pPr marL="0" indent="0">
              <a:buNone/>
            </a:pPr>
            <a:r>
              <a:rPr lang="en-US" sz="1800" b="1" dirty="0">
                <a:solidFill>
                  <a:srgbClr val="0B2D45"/>
                </a:solidFill>
                <a:latin typeface="League Spartan" pitchFamily="34" charset="0"/>
                <a:ea typeface="League Spartan" pitchFamily="34" charset="-122"/>
                <a:cs typeface="League Spartan" pitchFamily="34" charset="-120"/>
              </a:rPr>
              <a:t>Three levels</a:t>
            </a:r>
            <a:endParaRPr lang="en-US" sz="1800" dirty="0"/>
          </a:p>
        </p:txBody>
      </p:sp>
      <p:sp>
        <p:nvSpPr>
          <p:cNvPr id="6" name="Text 3"/>
          <p:cNvSpPr/>
          <p:nvPr/>
        </p:nvSpPr>
        <p:spPr>
          <a:xfrm>
            <a:off x="841248" y="1783080"/>
            <a:ext cx="1417320" cy="228600"/>
          </a:xfrm>
          <a:prstGeom prst="rect">
            <a:avLst/>
          </a:prstGeom>
          <a:noFill/>
          <a:ln/>
        </p:spPr>
        <p:txBody>
          <a:bodyPr wrap="square" lIns="0" tIns="0" rIns="0" bIns="0" rtlCol="0" anchor="ctr"/>
          <a:lstStyle/>
          <a:p>
            <a:pPr marL="0" indent="0">
              <a:buNone/>
            </a:pPr>
            <a:r>
              <a:rPr lang="en-US" sz="1420" b="1" dirty="0">
                <a:solidFill>
                  <a:srgbClr val="0B2D45"/>
                </a:solidFill>
                <a:latin typeface="League Spartan" pitchFamily="34" charset="0"/>
                <a:ea typeface="League Spartan" pitchFamily="34" charset="-122"/>
                <a:cs typeface="League Spartan" pitchFamily="34" charset="-120"/>
              </a:rPr>
              <a:t>Cultural</a:t>
            </a:r>
            <a:endParaRPr lang="en-US" sz="1420" dirty="0"/>
          </a:p>
        </p:txBody>
      </p:sp>
      <p:sp>
        <p:nvSpPr>
          <p:cNvPr id="7" name="Text 4"/>
          <p:cNvSpPr/>
          <p:nvPr/>
        </p:nvSpPr>
        <p:spPr>
          <a:xfrm>
            <a:off x="2267712" y="1783080"/>
            <a:ext cx="3611880" cy="347472"/>
          </a:xfrm>
          <a:prstGeom prst="rect">
            <a:avLst/>
          </a:prstGeom>
          <a:noFill/>
          <a:ln/>
        </p:spPr>
        <p:txBody>
          <a:bodyPr wrap="square" lIns="127" tIns="127" rIns="127" bIns="127" rtlCol="0" anchor="ctr">
            <a:normAutofit/>
          </a:bodyPr>
          <a:lstStyle/>
          <a:p>
            <a:pPr marL="0" indent="0">
              <a:buNone/>
            </a:pPr>
            <a:r>
              <a:rPr lang="en-US" sz="1130" dirty="0">
                <a:solidFill>
                  <a:srgbClr val="102A3B"/>
                </a:solidFill>
                <a:latin typeface="League Spartan" pitchFamily="34" charset="0"/>
                <a:ea typeface="League Spartan" pitchFamily="34" charset="-122"/>
                <a:cs typeface="League Spartan" pitchFamily="34" charset="-120"/>
              </a:rPr>
              <a:t>Media and everyday talk construct youth as risky or old age as decline.</a:t>
            </a:r>
            <a:endParaRPr lang="en-US" sz="1130" dirty="0"/>
          </a:p>
        </p:txBody>
      </p:sp>
      <p:sp>
        <p:nvSpPr>
          <p:cNvPr id="8" name="Text 5"/>
          <p:cNvSpPr/>
          <p:nvPr/>
        </p:nvSpPr>
        <p:spPr>
          <a:xfrm>
            <a:off x="841248" y="2569464"/>
            <a:ext cx="1417320" cy="228600"/>
          </a:xfrm>
          <a:prstGeom prst="rect">
            <a:avLst/>
          </a:prstGeom>
          <a:noFill/>
          <a:ln/>
        </p:spPr>
        <p:txBody>
          <a:bodyPr wrap="square" lIns="0" tIns="0" rIns="0" bIns="0" rtlCol="0" anchor="ctr"/>
          <a:lstStyle/>
          <a:p>
            <a:pPr marL="0" indent="0">
              <a:buNone/>
            </a:pPr>
            <a:r>
              <a:rPr lang="en-US" sz="1420" b="1" dirty="0">
                <a:solidFill>
                  <a:srgbClr val="236F73"/>
                </a:solidFill>
                <a:latin typeface="League Spartan" pitchFamily="34" charset="0"/>
                <a:ea typeface="League Spartan" pitchFamily="34" charset="-122"/>
                <a:cs typeface="League Spartan" pitchFamily="34" charset="-120"/>
              </a:rPr>
              <a:t>Institutional</a:t>
            </a:r>
            <a:endParaRPr lang="en-US" sz="1420" dirty="0"/>
          </a:p>
        </p:txBody>
      </p:sp>
      <p:sp>
        <p:nvSpPr>
          <p:cNvPr id="9" name="Text 6"/>
          <p:cNvSpPr/>
          <p:nvPr/>
        </p:nvSpPr>
        <p:spPr>
          <a:xfrm>
            <a:off x="2267712" y="2569464"/>
            <a:ext cx="3611880" cy="347472"/>
          </a:xfrm>
          <a:prstGeom prst="rect">
            <a:avLst/>
          </a:prstGeom>
          <a:noFill/>
          <a:ln/>
        </p:spPr>
        <p:txBody>
          <a:bodyPr wrap="square" lIns="127" tIns="127" rIns="127" bIns="127" rtlCol="0" anchor="ctr">
            <a:normAutofit/>
          </a:bodyPr>
          <a:lstStyle/>
          <a:p>
            <a:pPr marL="0" indent="0">
              <a:buNone/>
            </a:pPr>
            <a:r>
              <a:rPr lang="en-US" sz="1130" dirty="0">
                <a:solidFill>
                  <a:srgbClr val="102A3B"/>
                </a:solidFill>
                <a:latin typeface="League Spartan" pitchFamily="34" charset="0"/>
                <a:ea typeface="League Spartan" pitchFamily="34" charset="-122"/>
                <a:cs typeface="League Spartan" pitchFamily="34" charset="-120"/>
              </a:rPr>
              <a:t>Rules, services and workplaces may organise people by chronological age.</a:t>
            </a:r>
            <a:endParaRPr lang="en-US" sz="1130" dirty="0"/>
          </a:p>
        </p:txBody>
      </p:sp>
      <p:sp>
        <p:nvSpPr>
          <p:cNvPr id="10" name="Text 7"/>
          <p:cNvSpPr/>
          <p:nvPr/>
        </p:nvSpPr>
        <p:spPr>
          <a:xfrm>
            <a:off x="841248" y="3355848"/>
            <a:ext cx="1417320" cy="228600"/>
          </a:xfrm>
          <a:prstGeom prst="rect">
            <a:avLst/>
          </a:prstGeom>
          <a:noFill/>
          <a:ln/>
        </p:spPr>
        <p:txBody>
          <a:bodyPr wrap="square" lIns="0" tIns="0" rIns="0" bIns="0" rtlCol="0" anchor="ctr"/>
          <a:lstStyle/>
          <a:p>
            <a:pPr marL="0" indent="0">
              <a:buNone/>
            </a:pPr>
            <a:r>
              <a:rPr lang="en-US" sz="1420" b="1" dirty="0">
                <a:solidFill>
                  <a:srgbClr val="0B2D45"/>
                </a:solidFill>
                <a:latin typeface="League Spartan" pitchFamily="34" charset="0"/>
                <a:ea typeface="League Spartan" pitchFamily="34" charset="-122"/>
                <a:cs typeface="League Spartan" pitchFamily="34" charset="-120"/>
              </a:rPr>
              <a:t>Everyday</a:t>
            </a:r>
            <a:endParaRPr lang="en-US" sz="1420" dirty="0"/>
          </a:p>
        </p:txBody>
      </p:sp>
      <p:sp>
        <p:nvSpPr>
          <p:cNvPr id="11" name="Text 8"/>
          <p:cNvSpPr/>
          <p:nvPr/>
        </p:nvSpPr>
        <p:spPr>
          <a:xfrm>
            <a:off x="2267712" y="3355848"/>
            <a:ext cx="3611880" cy="347472"/>
          </a:xfrm>
          <a:prstGeom prst="rect">
            <a:avLst/>
          </a:prstGeom>
          <a:noFill/>
          <a:ln/>
        </p:spPr>
        <p:txBody>
          <a:bodyPr wrap="square" lIns="127" tIns="127" rIns="127" bIns="127" rtlCol="0" anchor="ctr">
            <a:normAutofit/>
          </a:bodyPr>
          <a:lstStyle/>
          <a:p>
            <a:pPr marL="0" indent="0">
              <a:buNone/>
            </a:pPr>
            <a:r>
              <a:rPr lang="en-US" sz="1130" dirty="0">
                <a:solidFill>
                  <a:srgbClr val="102A3B"/>
                </a:solidFill>
                <a:latin typeface="League Spartan" pitchFamily="34" charset="0"/>
                <a:ea typeface="League Spartan" pitchFamily="34" charset="-122"/>
                <a:cs typeface="League Spartan" pitchFamily="34" charset="-120"/>
              </a:rPr>
              <a:t>Small assumptions: “too young”, “too old”, “not worth training”.</a:t>
            </a:r>
            <a:endParaRPr lang="en-US" sz="1130" dirty="0"/>
          </a:p>
        </p:txBody>
      </p:sp>
      <p:sp>
        <p:nvSpPr>
          <p:cNvPr id="12" name="Shape 9"/>
          <p:cNvSpPr/>
          <p:nvPr/>
        </p:nvSpPr>
        <p:spPr>
          <a:xfrm>
            <a:off x="777240" y="4754880"/>
            <a:ext cx="5166360" cy="621792"/>
          </a:xfrm>
          <a:prstGeom prst="roundRect">
            <a:avLst>
              <a:gd name="adj" fmla="val 10294"/>
            </a:avLst>
          </a:prstGeom>
          <a:solidFill>
            <a:srgbClr val="F7FAFB"/>
          </a:solidFill>
          <a:ln w="12700">
            <a:solidFill>
              <a:srgbClr val="C8D8DD"/>
            </a:solidFill>
            <a:prstDash val="solid"/>
          </a:ln>
        </p:spPr>
        <p:txBody>
          <a:bodyPr/>
          <a:lstStyle/>
          <a:p>
            <a:endParaRPr lang="en-GB"/>
          </a:p>
        </p:txBody>
      </p:sp>
      <p:sp>
        <p:nvSpPr>
          <p:cNvPr id="13" name="Text 10"/>
          <p:cNvSpPr/>
          <p:nvPr/>
        </p:nvSpPr>
        <p:spPr>
          <a:xfrm>
            <a:off x="978408" y="4919472"/>
            <a:ext cx="4764024" cy="347472"/>
          </a:xfrm>
          <a:prstGeom prst="rect">
            <a:avLst/>
          </a:prstGeom>
          <a:noFill/>
          <a:ln/>
        </p:spPr>
        <p:txBody>
          <a:bodyPr wrap="square" lIns="127" tIns="127" rIns="127" bIns="127" rtlCol="0" anchor="ctr">
            <a:normAutofit/>
          </a:bodyPr>
          <a:lstStyle/>
          <a:p>
            <a:pPr marL="0" indent="0">
              <a:buNone/>
            </a:pPr>
            <a:r>
              <a:rPr lang="en-US" sz="1280" b="1" dirty="0">
                <a:solidFill>
                  <a:srgbClr val="0B2D45"/>
                </a:solidFill>
                <a:latin typeface="League Spartan" pitchFamily="34" charset="0"/>
                <a:ea typeface="League Spartan" pitchFamily="34" charset="-122"/>
                <a:cs typeface="League Spartan" pitchFamily="34" charset="-120"/>
              </a:rPr>
              <a:t>Quick task: Which example is direct discrimination, and which is stereotyping?</a:t>
            </a:r>
            <a:endParaRPr lang="en-US" sz="1280" dirty="0"/>
          </a:p>
        </p:txBody>
      </p:sp>
      <p:sp>
        <p:nvSpPr>
          <p:cNvPr id="14" name="Text 11"/>
          <p:cNvSpPr/>
          <p:nvPr/>
        </p:nvSpPr>
        <p:spPr>
          <a:xfrm>
            <a:off x="566928" y="6144768"/>
            <a:ext cx="9509760" cy="182880"/>
          </a:xfrm>
          <a:prstGeom prst="rect">
            <a:avLst/>
          </a:prstGeom>
          <a:noFill/>
          <a:ln/>
        </p:spPr>
        <p:txBody>
          <a:bodyPr wrap="square" lIns="0" tIns="0" rIns="0" bIns="0" rtlCol="0" anchor="ctr"/>
          <a:lstStyle/>
          <a:p>
            <a:pPr marL="0" indent="0">
              <a:buNone/>
            </a:pPr>
            <a:r>
              <a:rPr lang="en-US" sz="750" dirty="0">
                <a:solidFill>
                  <a:srgbClr val="63707A"/>
                </a:solidFill>
                <a:latin typeface="League Spartan" pitchFamily="34" charset="0"/>
                <a:ea typeface="League Spartan" pitchFamily="34" charset="-122"/>
                <a:cs typeface="League Spartan" pitchFamily="34" charset="-120"/>
              </a:rPr>
              <a:t>Sources: Ray, Sharp and Abrams (2006); Bytheway (2005/2007) on ageism and age categorisation.</a:t>
            </a:r>
            <a:endParaRPr lang="en-US" sz="750" dirty="0"/>
          </a:p>
        </p:txBody>
      </p:sp>
      <p:sp>
        <p:nvSpPr>
          <p:cNvPr id="15" name="Shape 12"/>
          <p:cNvSpPr/>
          <p:nvPr/>
        </p:nvSpPr>
        <p:spPr>
          <a:xfrm>
            <a:off x="411480" y="6473952"/>
            <a:ext cx="11384280" cy="0"/>
          </a:xfrm>
          <a:prstGeom prst="line">
            <a:avLst/>
          </a:prstGeom>
          <a:noFill/>
          <a:ln w="12700">
            <a:solidFill>
              <a:srgbClr val="C8D8DD"/>
            </a:solidFill>
            <a:prstDash val="solid"/>
          </a:ln>
        </p:spPr>
        <p:txBody>
          <a:bodyPr/>
          <a:lstStyle/>
          <a:p>
            <a:endParaRPr lang="en-GB"/>
          </a:p>
        </p:txBody>
      </p:sp>
      <p:sp>
        <p:nvSpPr>
          <p:cNvPr id="16" name="Text 13"/>
          <p:cNvSpPr/>
          <p:nvPr/>
        </p:nvSpPr>
        <p:spPr>
          <a:xfrm>
            <a:off x="502920" y="6547104"/>
            <a:ext cx="5486400" cy="164592"/>
          </a:xfrm>
          <a:prstGeom prst="rect">
            <a:avLst/>
          </a:prstGeom>
          <a:noFill/>
          <a:ln/>
        </p:spPr>
        <p:txBody>
          <a:bodyPr wrap="square" lIns="0" tIns="0" rIns="0" bIns="0" rtlCol="0" anchor="ctr"/>
          <a:lstStyle/>
          <a:p>
            <a:pPr marL="0" indent="0">
              <a:buNone/>
            </a:pPr>
            <a:r>
              <a:rPr lang="en-US" sz="740" dirty="0">
                <a:solidFill>
                  <a:srgbClr val="63707A"/>
                </a:solidFill>
                <a:latin typeface="League Spartan" pitchFamily="34" charset="0"/>
                <a:ea typeface="League Spartan" pitchFamily="34" charset="-122"/>
                <a:cs typeface="League Spartan" pitchFamily="34" charset="-120"/>
              </a:rPr>
              <a:t>Cambridge OCR A Level Sociology • Component 2 Section B • Age inequalities • 5</a:t>
            </a:r>
            <a:endParaRPr lang="en-US" sz="740" dirty="0"/>
          </a:p>
        </p:txBody>
      </p:sp>
      <p:pic>
        <p:nvPicPr>
          <p:cNvPr id="17" name="Image 1" descr="/mnt/data/the_sociology_guy_logo_cropped.png"/>
          <p:cNvPicPr>
            <a:picLocks noChangeAspect="1"/>
          </p:cNvPicPr>
          <p:nvPr/>
        </p:nvPicPr>
        <p:blipFill>
          <a:blip r:embed="rId4"/>
          <a:stretch>
            <a:fillRect/>
          </a:stretch>
        </p:blipFill>
        <p:spPr>
          <a:xfrm>
            <a:off x="10676012" y="6409944"/>
            <a:ext cx="392408" cy="38404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310896"/>
            <a:ext cx="7863840" cy="457200"/>
          </a:xfrm>
          <a:prstGeom prst="rect">
            <a:avLst/>
          </a:prstGeom>
          <a:noFill/>
          <a:ln/>
        </p:spPr>
        <p:txBody>
          <a:bodyPr wrap="square" lIns="0" tIns="0" rIns="0" bIns="0" rtlCol="0" anchor="ctr"/>
          <a:lstStyle/>
          <a:p>
            <a:pPr marL="0" indent="0">
              <a:buNone/>
            </a:pPr>
            <a:r>
              <a:rPr lang="en-US" sz="2550" b="1" dirty="0">
                <a:solidFill>
                  <a:srgbClr val="0B2D45"/>
                </a:solidFill>
                <a:latin typeface="League Spartan" pitchFamily="34" charset="0"/>
                <a:ea typeface="League Spartan" pitchFamily="34" charset="-122"/>
                <a:cs typeface="League Spartan" pitchFamily="34" charset="-120"/>
              </a:rPr>
              <a:t>Inequalities affecting young people</a:t>
            </a:r>
            <a:endParaRPr lang="en-US" sz="2550" dirty="0"/>
          </a:p>
        </p:txBody>
      </p:sp>
      <p:sp>
        <p:nvSpPr>
          <p:cNvPr id="3" name="Text 1"/>
          <p:cNvSpPr/>
          <p:nvPr/>
        </p:nvSpPr>
        <p:spPr>
          <a:xfrm>
            <a:off x="585216" y="822960"/>
            <a:ext cx="9326880" cy="283464"/>
          </a:xfrm>
          <a:prstGeom prst="rect">
            <a:avLst/>
          </a:prstGeom>
          <a:noFill/>
          <a:ln/>
        </p:spPr>
        <p:txBody>
          <a:bodyPr wrap="square" lIns="0" tIns="0" rIns="0" bIns="0" rtlCol="0" anchor="ctr"/>
          <a:lstStyle/>
          <a:p>
            <a:pPr marL="0" indent="0">
              <a:buNone/>
            </a:pPr>
            <a:r>
              <a:rPr lang="en-US" sz="1220" b="1" dirty="0">
                <a:solidFill>
                  <a:srgbClr val="236F73"/>
                </a:solidFill>
                <a:latin typeface="League Spartan" pitchFamily="34" charset="0"/>
                <a:ea typeface="League Spartan" pitchFamily="34" charset="-122"/>
                <a:cs typeface="League Spartan" pitchFamily="34" charset="-120"/>
              </a:rPr>
              <a:t>Youth can be associated with control, suspicion and weak power.</a:t>
            </a:r>
            <a:endParaRPr lang="en-US" sz="1220" dirty="0"/>
          </a:p>
        </p:txBody>
      </p:sp>
      <p:pic>
        <p:nvPicPr>
          <p:cNvPr id="4" name="Image 0" descr="/mnt/data/wide_vector_illustration_editorial_infographic_s_batch_2.png"/>
          <p:cNvPicPr>
            <a:picLocks noChangeAspect="1"/>
          </p:cNvPicPr>
          <p:nvPr/>
        </p:nvPicPr>
        <p:blipFill>
          <a:blip r:embed="rId3"/>
          <a:srcRect l="13253" r="13253"/>
          <a:stretch/>
        </p:blipFill>
        <p:spPr>
          <a:xfrm>
            <a:off x="6537960" y="1234440"/>
            <a:ext cx="5074920" cy="3886200"/>
          </a:xfrm>
          <a:prstGeom prst="rect">
            <a:avLst/>
          </a:prstGeom>
        </p:spPr>
      </p:pic>
      <p:sp>
        <p:nvSpPr>
          <p:cNvPr id="5" name="Shape 2"/>
          <p:cNvSpPr/>
          <p:nvPr/>
        </p:nvSpPr>
        <p:spPr>
          <a:xfrm>
            <a:off x="768096" y="1481328"/>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6" name="Text 3"/>
          <p:cNvSpPr/>
          <p:nvPr/>
        </p:nvSpPr>
        <p:spPr>
          <a:xfrm>
            <a:off x="1024128" y="1417320"/>
            <a:ext cx="5166360" cy="384048"/>
          </a:xfrm>
          <a:prstGeom prst="rect">
            <a:avLst/>
          </a:prstGeom>
          <a:noFill/>
          <a:ln/>
        </p:spPr>
        <p:txBody>
          <a:bodyPr wrap="square" lIns="127" tIns="127" rIns="127" bIns="127" rtlCol="0" anchor="ctr">
            <a:normAutofit/>
          </a:bodyPr>
          <a:lstStyle/>
          <a:p>
            <a:pPr marL="0" indent="0">
              <a:buNone/>
            </a:pPr>
            <a:r>
              <a:rPr lang="en-US" sz="1300" dirty="0">
                <a:solidFill>
                  <a:srgbClr val="102A3B"/>
                </a:solidFill>
                <a:latin typeface="League Spartan" pitchFamily="34" charset="0"/>
                <a:ea typeface="League Spartan" pitchFamily="34" charset="-122"/>
                <a:cs typeface="League Spartan" pitchFamily="34" charset="-120"/>
              </a:rPr>
              <a:t>Young people may be stereotyped as risky, irresponsible or immature.</a:t>
            </a:r>
            <a:endParaRPr lang="en-US" sz="1300" dirty="0"/>
          </a:p>
        </p:txBody>
      </p:sp>
      <p:sp>
        <p:nvSpPr>
          <p:cNvPr id="7" name="Shape 4"/>
          <p:cNvSpPr/>
          <p:nvPr/>
        </p:nvSpPr>
        <p:spPr>
          <a:xfrm>
            <a:off x="768096" y="2139696"/>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8" name="Text 5"/>
          <p:cNvSpPr/>
          <p:nvPr/>
        </p:nvSpPr>
        <p:spPr>
          <a:xfrm>
            <a:off x="1024128" y="2075688"/>
            <a:ext cx="5166360" cy="384048"/>
          </a:xfrm>
          <a:prstGeom prst="rect">
            <a:avLst/>
          </a:prstGeom>
          <a:noFill/>
          <a:ln/>
        </p:spPr>
        <p:txBody>
          <a:bodyPr wrap="square" lIns="127" tIns="127" rIns="127" bIns="127" rtlCol="0" anchor="ctr">
            <a:normAutofit/>
          </a:bodyPr>
          <a:lstStyle/>
          <a:p>
            <a:pPr marL="0" indent="0">
              <a:buNone/>
            </a:pPr>
            <a:r>
              <a:rPr lang="en-US" sz="1300" dirty="0">
                <a:solidFill>
                  <a:srgbClr val="102A3B"/>
                </a:solidFill>
                <a:latin typeface="League Spartan" pitchFamily="34" charset="0"/>
                <a:ea typeface="League Spartan" pitchFamily="34" charset="-122"/>
                <a:cs typeface="League Spartan" pitchFamily="34" charset="-120"/>
              </a:rPr>
              <a:t>They can face suspicion in public spaces, policing, shops and schools.</a:t>
            </a:r>
            <a:endParaRPr lang="en-US" sz="1300" dirty="0"/>
          </a:p>
        </p:txBody>
      </p:sp>
      <p:sp>
        <p:nvSpPr>
          <p:cNvPr id="9" name="Shape 6"/>
          <p:cNvSpPr/>
          <p:nvPr/>
        </p:nvSpPr>
        <p:spPr>
          <a:xfrm>
            <a:off x="768096" y="2798064"/>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10" name="Text 7"/>
          <p:cNvSpPr/>
          <p:nvPr/>
        </p:nvSpPr>
        <p:spPr>
          <a:xfrm>
            <a:off x="1024128" y="2734056"/>
            <a:ext cx="5166360" cy="384048"/>
          </a:xfrm>
          <a:prstGeom prst="rect">
            <a:avLst/>
          </a:prstGeom>
          <a:noFill/>
          <a:ln/>
        </p:spPr>
        <p:txBody>
          <a:bodyPr wrap="square" lIns="127" tIns="127" rIns="127" bIns="127" rtlCol="0" anchor="ctr">
            <a:normAutofit/>
          </a:bodyPr>
          <a:lstStyle/>
          <a:p>
            <a:pPr marL="0" indent="0">
              <a:buNone/>
            </a:pPr>
            <a:r>
              <a:rPr lang="en-US" sz="1300" dirty="0">
                <a:solidFill>
                  <a:srgbClr val="102A3B"/>
                </a:solidFill>
                <a:latin typeface="League Spartan" pitchFamily="34" charset="0"/>
                <a:ea typeface="League Spartan" pitchFamily="34" charset="-122"/>
                <a:cs typeface="League Spartan" pitchFamily="34" charset="-120"/>
              </a:rPr>
              <a:t>Lower pay rates and insecure entry-level work can reduce independence.</a:t>
            </a:r>
            <a:endParaRPr lang="en-US" sz="1300" dirty="0"/>
          </a:p>
        </p:txBody>
      </p:sp>
      <p:sp>
        <p:nvSpPr>
          <p:cNvPr id="11" name="Shape 8"/>
          <p:cNvSpPr/>
          <p:nvPr/>
        </p:nvSpPr>
        <p:spPr>
          <a:xfrm>
            <a:off x="768096" y="3456432"/>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12" name="Text 9"/>
          <p:cNvSpPr/>
          <p:nvPr/>
        </p:nvSpPr>
        <p:spPr>
          <a:xfrm>
            <a:off x="1024128" y="3392424"/>
            <a:ext cx="5166360" cy="384048"/>
          </a:xfrm>
          <a:prstGeom prst="rect">
            <a:avLst/>
          </a:prstGeom>
          <a:noFill/>
          <a:ln/>
        </p:spPr>
        <p:txBody>
          <a:bodyPr wrap="square" lIns="127" tIns="127" rIns="127" bIns="127" rtlCol="0" anchor="ctr">
            <a:normAutofit/>
          </a:bodyPr>
          <a:lstStyle/>
          <a:p>
            <a:pPr marL="0" indent="0">
              <a:buNone/>
            </a:pPr>
            <a:r>
              <a:rPr lang="en-US" sz="1300" dirty="0">
                <a:solidFill>
                  <a:srgbClr val="102A3B"/>
                </a:solidFill>
                <a:latin typeface="League Spartan" pitchFamily="34" charset="0"/>
                <a:ea typeface="League Spartan" pitchFamily="34" charset="-122"/>
                <a:cs typeface="League Spartan" pitchFamily="34" charset="-120"/>
              </a:rPr>
              <a:t>Political voice can be weaker because many young people lack voting power or influence.</a:t>
            </a:r>
            <a:endParaRPr lang="en-US" sz="1300" dirty="0"/>
          </a:p>
        </p:txBody>
      </p:sp>
      <p:sp>
        <p:nvSpPr>
          <p:cNvPr id="13" name="Shape 10"/>
          <p:cNvSpPr/>
          <p:nvPr/>
        </p:nvSpPr>
        <p:spPr>
          <a:xfrm>
            <a:off x="768096" y="4343400"/>
            <a:ext cx="5120640" cy="685800"/>
          </a:xfrm>
          <a:prstGeom prst="roundRect">
            <a:avLst>
              <a:gd name="adj" fmla="val 8000"/>
            </a:avLst>
          </a:prstGeom>
          <a:solidFill>
            <a:srgbClr val="EAF4F5"/>
          </a:solidFill>
          <a:ln w="12700">
            <a:solidFill>
              <a:srgbClr val="C8D8DD"/>
            </a:solidFill>
            <a:prstDash val="solid"/>
          </a:ln>
        </p:spPr>
        <p:txBody>
          <a:bodyPr/>
          <a:lstStyle/>
          <a:p>
            <a:endParaRPr lang="en-GB"/>
          </a:p>
        </p:txBody>
      </p:sp>
      <p:sp>
        <p:nvSpPr>
          <p:cNvPr id="14" name="Text 11"/>
          <p:cNvSpPr/>
          <p:nvPr/>
        </p:nvSpPr>
        <p:spPr>
          <a:xfrm>
            <a:off x="960120" y="4526280"/>
            <a:ext cx="4709160" cy="320040"/>
          </a:xfrm>
          <a:prstGeom prst="rect">
            <a:avLst/>
          </a:prstGeom>
          <a:noFill/>
          <a:ln/>
        </p:spPr>
        <p:txBody>
          <a:bodyPr wrap="square" lIns="0" tIns="0" rIns="0" bIns="0" rtlCol="0" anchor="ctr">
            <a:normAutofit/>
          </a:bodyPr>
          <a:lstStyle/>
          <a:p>
            <a:pPr marL="0" indent="0">
              <a:buNone/>
            </a:pPr>
            <a:r>
              <a:rPr lang="en-US" sz="1150" b="1" dirty="0">
                <a:solidFill>
                  <a:srgbClr val="0B2D45"/>
                </a:solidFill>
                <a:latin typeface="League Spartan" pitchFamily="34" charset="0"/>
                <a:ea typeface="League Spartan" pitchFamily="34" charset="-122"/>
                <a:cs typeface="League Spartan" pitchFamily="34" charset="-120"/>
              </a:rPr>
              <a:t>OCR link: youth marginalisation becomes inequality when stereotypes restrict education, work, housing, public space or political influence.</a:t>
            </a:r>
            <a:endParaRPr lang="en-US" sz="1150" dirty="0"/>
          </a:p>
        </p:txBody>
      </p:sp>
      <p:sp>
        <p:nvSpPr>
          <p:cNvPr id="15" name="Shape 12"/>
          <p:cNvSpPr/>
          <p:nvPr/>
        </p:nvSpPr>
        <p:spPr>
          <a:xfrm>
            <a:off x="411480" y="6473952"/>
            <a:ext cx="11384280" cy="0"/>
          </a:xfrm>
          <a:prstGeom prst="line">
            <a:avLst/>
          </a:prstGeom>
          <a:noFill/>
          <a:ln w="12700">
            <a:solidFill>
              <a:srgbClr val="C8D8DD"/>
            </a:solidFill>
            <a:prstDash val="solid"/>
          </a:ln>
        </p:spPr>
        <p:txBody>
          <a:bodyPr/>
          <a:lstStyle/>
          <a:p>
            <a:endParaRPr lang="en-GB"/>
          </a:p>
        </p:txBody>
      </p:sp>
      <p:sp>
        <p:nvSpPr>
          <p:cNvPr id="16" name="Text 13"/>
          <p:cNvSpPr/>
          <p:nvPr/>
        </p:nvSpPr>
        <p:spPr>
          <a:xfrm>
            <a:off x="502920" y="6547104"/>
            <a:ext cx="5486400" cy="164592"/>
          </a:xfrm>
          <a:prstGeom prst="rect">
            <a:avLst/>
          </a:prstGeom>
          <a:noFill/>
          <a:ln/>
        </p:spPr>
        <p:txBody>
          <a:bodyPr wrap="square" lIns="0" tIns="0" rIns="0" bIns="0" rtlCol="0" anchor="ctr"/>
          <a:lstStyle/>
          <a:p>
            <a:pPr marL="0" indent="0">
              <a:buNone/>
            </a:pPr>
            <a:r>
              <a:rPr lang="en-US" sz="740" dirty="0">
                <a:solidFill>
                  <a:srgbClr val="63707A"/>
                </a:solidFill>
                <a:latin typeface="League Spartan" pitchFamily="34" charset="0"/>
                <a:ea typeface="League Spartan" pitchFamily="34" charset="-122"/>
                <a:cs typeface="League Spartan" pitchFamily="34" charset="-120"/>
              </a:rPr>
              <a:t>Cambridge OCR A Level Sociology • Component 2 Section B • Age inequalities • 6</a:t>
            </a:r>
            <a:endParaRPr lang="en-US" sz="740" dirty="0"/>
          </a:p>
        </p:txBody>
      </p:sp>
      <p:pic>
        <p:nvPicPr>
          <p:cNvPr id="17" name="Image 1" descr="/mnt/data/the_sociology_guy_logo_cropped.png"/>
          <p:cNvPicPr>
            <a:picLocks noChangeAspect="1"/>
          </p:cNvPicPr>
          <p:nvPr/>
        </p:nvPicPr>
        <p:blipFill>
          <a:blip r:embed="rId4"/>
          <a:stretch>
            <a:fillRect/>
          </a:stretch>
        </p:blipFill>
        <p:spPr>
          <a:xfrm>
            <a:off x="10676012" y="6409944"/>
            <a:ext cx="392408" cy="38404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310896"/>
            <a:ext cx="7863840" cy="457200"/>
          </a:xfrm>
          <a:prstGeom prst="rect">
            <a:avLst/>
          </a:prstGeom>
          <a:noFill/>
          <a:ln/>
        </p:spPr>
        <p:txBody>
          <a:bodyPr wrap="square" lIns="0" tIns="0" rIns="0" bIns="0" rtlCol="0" anchor="ctr"/>
          <a:lstStyle/>
          <a:p>
            <a:pPr marL="0" indent="0">
              <a:buNone/>
            </a:pPr>
            <a:r>
              <a:rPr lang="en-US" sz="2550" b="1" dirty="0">
                <a:solidFill>
                  <a:srgbClr val="0B2D45"/>
                </a:solidFill>
                <a:latin typeface="League Spartan" pitchFamily="34" charset="0"/>
                <a:ea typeface="League Spartan" pitchFamily="34" charset="-122"/>
                <a:cs typeface="League Spartan" pitchFamily="34" charset="-120"/>
              </a:rPr>
              <a:t>Inequalities affecting older people</a:t>
            </a:r>
            <a:endParaRPr lang="en-US" sz="2550" dirty="0"/>
          </a:p>
        </p:txBody>
      </p:sp>
      <p:sp>
        <p:nvSpPr>
          <p:cNvPr id="3" name="Text 1"/>
          <p:cNvSpPr/>
          <p:nvPr/>
        </p:nvSpPr>
        <p:spPr>
          <a:xfrm>
            <a:off x="585216" y="822960"/>
            <a:ext cx="9326880" cy="283464"/>
          </a:xfrm>
          <a:prstGeom prst="rect">
            <a:avLst/>
          </a:prstGeom>
          <a:noFill/>
          <a:ln/>
        </p:spPr>
        <p:txBody>
          <a:bodyPr wrap="square" lIns="0" tIns="0" rIns="0" bIns="0" rtlCol="0" anchor="ctr"/>
          <a:lstStyle/>
          <a:p>
            <a:pPr marL="0" indent="0">
              <a:buNone/>
            </a:pPr>
            <a:r>
              <a:rPr lang="en-US" sz="1220" b="1" dirty="0">
                <a:solidFill>
                  <a:srgbClr val="236F73"/>
                </a:solidFill>
                <a:latin typeface="League Spartan" pitchFamily="34" charset="0"/>
                <a:ea typeface="League Spartan" pitchFamily="34" charset="-122"/>
                <a:cs typeface="League Spartan" pitchFamily="34" charset="-120"/>
              </a:rPr>
              <a:t>Old age can be constructed through decline, dependency and burden.</a:t>
            </a:r>
            <a:endParaRPr lang="en-US" sz="1220" dirty="0"/>
          </a:p>
        </p:txBody>
      </p:sp>
      <p:pic>
        <p:nvPicPr>
          <p:cNvPr id="4" name="Image 0" descr="/mnt/data/wide_vector_illustration_editorial_infographic_s_batch_2.png"/>
          <p:cNvPicPr>
            <a:picLocks noChangeAspect="1"/>
          </p:cNvPicPr>
          <p:nvPr/>
        </p:nvPicPr>
        <p:blipFill>
          <a:blip r:embed="rId3"/>
          <a:srcRect l="13680" r="13680"/>
          <a:stretch/>
        </p:blipFill>
        <p:spPr>
          <a:xfrm>
            <a:off x="6537960" y="1188720"/>
            <a:ext cx="5074920" cy="3931920"/>
          </a:xfrm>
          <a:prstGeom prst="rect">
            <a:avLst/>
          </a:prstGeom>
        </p:spPr>
      </p:pic>
      <p:sp>
        <p:nvSpPr>
          <p:cNvPr id="5" name="Shape 2"/>
          <p:cNvSpPr/>
          <p:nvPr/>
        </p:nvSpPr>
        <p:spPr>
          <a:xfrm>
            <a:off x="768096" y="1481328"/>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6" name="Text 3"/>
          <p:cNvSpPr/>
          <p:nvPr/>
        </p:nvSpPr>
        <p:spPr>
          <a:xfrm>
            <a:off x="1024128" y="1417320"/>
            <a:ext cx="5166360" cy="384048"/>
          </a:xfrm>
          <a:prstGeom prst="rect">
            <a:avLst/>
          </a:prstGeom>
          <a:noFill/>
          <a:ln/>
        </p:spPr>
        <p:txBody>
          <a:bodyPr wrap="square" lIns="127" tIns="127" rIns="127" bIns="127" rtlCol="0" anchor="ctr">
            <a:normAutofit/>
          </a:bodyPr>
          <a:lstStyle/>
          <a:p>
            <a:pPr marL="0" indent="0">
              <a:buNone/>
            </a:pPr>
            <a:r>
              <a:rPr lang="en-US" sz="1300" dirty="0">
                <a:solidFill>
                  <a:srgbClr val="102A3B"/>
                </a:solidFill>
                <a:latin typeface="League Spartan" pitchFamily="34" charset="0"/>
                <a:ea typeface="League Spartan" pitchFamily="34" charset="-122"/>
                <a:cs typeface="League Spartan" pitchFamily="34" charset="-120"/>
              </a:rPr>
              <a:t>Older people may be stereotyped as dependent, frail, resistant to change or less productive.</a:t>
            </a:r>
            <a:endParaRPr lang="en-US" sz="1300" dirty="0"/>
          </a:p>
        </p:txBody>
      </p:sp>
      <p:sp>
        <p:nvSpPr>
          <p:cNvPr id="7" name="Shape 4"/>
          <p:cNvSpPr/>
          <p:nvPr/>
        </p:nvSpPr>
        <p:spPr>
          <a:xfrm>
            <a:off x="768096" y="2194560"/>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8" name="Text 5"/>
          <p:cNvSpPr/>
          <p:nvPr/>
        </p:nvSpPr>
        <p:spPr>
          <a:xfrm>
            <a:off x="1024128" y="2130552"/>
            <a:ext cx="5166360" cy="384048"/>
          </a:xfrm>
          <a:prstGeom prst="rect">
            <a:avLst/>
          </a:prstGeom>
          <a:noFill/>
          <a:ln/>
        </p:spPr>
        <p:txBody>
          <a:bodyPr wrap="square" lIns="127" tIns="127" rIns="127" bIns="127" rtlCol="0" anchor="ctr">
            <a:normAutofit/>
          </a:bodyPr>
          <a:lstStyle/>
          <a:p>
            <a:pPr marL="0" indent="0">
              <a:buNone/>
            </a:pPr>
            <a:r>
              <a:rPr lang="en-US" sz="1300" dirty="0">
                <a:solidFill>
                  <a:srgbClr val="102A3B"/>
                </a:solidFill>
                <a:latin typeface="League Spartan" pitchFamily="34" charset="0"/>
                <a:ea typeface="League Spartan" pitchFamily="34" charset="-122"/>
                <a:cs typeface="League Spartan" pitchFamily="34" charset="-120"/>
              </a:rPr>
              <a:t>Health concerns may be dismissed as “just ageing”.</a:t>
            </a:r>
            <a:endParaRPr lang="en-US" sz="1300" dirty="0"/>
          </a:p>
        </p:txBody>
      </p:sp>
      <p:sp>
        <p:nvSpPr>
          <p:cNvPr id="9" name="Shape 6"/>
          <p:cNvSpPr/>
          <p:nvPr/>
        </p:nvSpPr>
        <p:spPr>
          <a:xfrm>
            <a:off x="768096" y="2907792"/>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10" name="Text 7"/>
          <p:cNvSpPr/>
          <p:nvPr/>
        </p:nvSpPr>
        <p:spPr>
          <a:xfrm>
            <a:off x="1024128" y="2843784"/>
            <a:ext cx="5166360" cy="384048"/>
          </a:xfrm>
          <a:prstGeom prst="rect">
            <a:avLst/>
          </a:prstGeom>
          <a:noFill/>
          <a:ln/>
        </p:spPr>
        <p:txBody>
          <a:bodyPr wrap="square" lIns="127" tIns="127" rIns="127" bIns="127" rtlCol="0" anchor="ctr">
            <a:normAutofit/>
          </a:bodyPr>
          <a:lstStyle/>
          <a:p>
            <a:pPr marL="0" indent="0">
              <a:buNone/>
            </a:pPr>
            <a:r>
              <a:rPr lang="en-US" sz="1300" dirty="0">
                <a:solidFill>
                  <a:srgbClr val="102A3B"/>
                </a:solidFill>
                <a:latin typeface="League Spartan" pitchFamily="34" charset="0"/>
                <a:ea typeface="League Spartan" pitchFamily="34" charset="-122"/>
                <a:cs typeface="League Spartan" pitchFamily="34" charset="-120"/>
              </a:rPr>
              <a:t>Digital services can exclude people who lack access, confidence or support.</a:t>
            </a:r>
            <a:endParaRPr lang="en-US" sz="1300" dirty="0"/>
          </a:p>
        </p:txBody>
      </p:sp>
      <p:sp>
        <p:nvSpPr>
          <p:cNvPr id="11" name="Shape 8"/>
          <p:cNvSpPr/>
          <p:nvPr/>
        </p:nvSpPr>
        <p:spPr>
          <a:xfrm>
            <a:off x="768096" y="3621024"/>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12" name="Text 9"/>
          <p:cNvSpPr/>
          <p:nvPr/>
        </p:nvSpPr>
        <p:spPr>
          <a:xfrm>
            <a:off x="1024128" y="3557016"/>
            <a:ext cx="5166360" cy="384048"/>
          </a:xfrm>
          <a:prstGeom prst="rect">
            <a:avLst/>
          </a:prstGeom>
          <a:noFill/>
          <a:ln/>
        </p:spPr>
        <p:txBody>
          <a:bodyPr wrap="square" lIns="127" tIns="127" rIns="127" bIns="127" rtlCol="0" anchor="ctr">
            <a:normAutofit/>
          </a:bodyPr>
          <a:lstStyle/>
          <a:p>
            <a:pPr marL="0" indent="0">
              <a:buNone/>
            </a:pPr>
            <a:r>
              <a:rPr lang="en-US" sz="1300" dirty="0">
                <a:solidFill>
                  <a:srgbClr val="102A3B"/>
                </a:solidFill>
                <a:latin typeface="League Spartan" pitchFamily="34" charset="0"/>
                <a:ea typeface="League Spartan" pitchFamily="34" charset="-122"/>
                <a:cs typeface="League Spartan" pitchFamily="34" charset="-120"/>
              </a:rPr>
              <a:t>Milne (1999) helps balance this by showing old age is not only dependency: older people may also have consumer and political power.</a:t>
            </a:r>
            <a:endParaRPr lang="en-US" sz="1300" dirty="0"/>
          </a:p>
        </p:txBody>
      </p:sp>
      <p:sp>
        <p:nvSpPr>
          <p:cNvPr id="13" name="Shape 10"/>
          <p:cNvSpPr/>
          <p:nvPr/>
        </p:nvSpPr>
        <p:spPr>
          <a:xfrm>
            <a:off x="786384" y="4892040"/>
            <a:ext cx="5120640" cy="566928"/>
          </a:xfrm>
          <a:prstGeom prst="roundRect">
            <a:avLst>
              <a:gd name="adj" fmla="val 11290"/>
            </a:avLst>
          </a:prstGeom>
          <a:solidFill>
            <a:srgbClr val="F7FAFB"/>
          </a:solidFill>
          <a:ln w="12700">
            <a:solidFill>
              <a:srgbClr val="C8D8DD"/>
            </a:solidFill>
            <a:prstDash val="solid"/>
          </a:ln>
        </p:spPr>
        <p:txBody>
          <a:bodyPr/>
          <a:lstStyle/>
          <a:p>
            <a:endParaRPr lang="en-GB"/>
          </a:p>
        </p:txBody>
      </p:sp>
      <p:sp>
        <p:nvSpPr>
          <p:cNvPr id="14" name="Text 11"/>
          <p:cNvSpPr/>
          <p:nvPr/>
        </p:nvSpPr>
        <p:spPr>
          <a:xfrm>
            <a:off x="987552" y="5056632"/>
            <a:ext cx="4718304" cy="292608"/>
          </a:xfrm>
          <a:prstGeom prst="rect">
            <a:avLst/>
          </a:prstGeom>
          <a:noFill/>
          <a:ln/>
        </p:spPr>
        <p:txBody>
          <a:bodyPr wrap="square" lIns="127" tIns="127" rIns="127" bIns="127" rtlCol="0" anchor="ctr">
            <a:normAutofit/>
          </a:bodyPr>
          <a:lstStyle/>
          <a:p>
            <a:pPr marL="0" indent="0">
              <a:buNone/>
            </a:pPr>
            <a:r>
              <a:rPr lang="en-US" sz="1280" b="1" dirty="0">
                <a:solidFill>
                  <a:srgbClr val="0B2D45"/>
                </a:solidFill>
                <a:latin typeface="League Spartan" pitchFamily="34" charset="0"/>
                <a:ea typeface="League Spartan" pitchFamily="34" charset="-122"/>
                <a:cs typeface="League Spartan" pitchFamily="34" charset="-120"/>
              </a:rPr>
              <a:t>Evaluation: Does the idea of “grey power” challenge the stereotype of older people as powerless?</a:t>
            </a:r>
            <a:endParaRPr lang="en-US" sz="1280" dirty="0"/>
          </a:p>
        </p:txBody>
      </p:sp>
      <p:sp>
        <p:nvSpPr>
          <p:cNvPr id="15" name="Shape 12"/>
          <p:cNvSpPr/>
          <p:nvPr/>
        </p:nvSpPr>
        <p:spPr>
          <a:xfrm>
            <a:off x="411480" y="6473952"/>
            <a:ext cx="11384280" cy="0"/>
          </a:xfrm>
          <a:prstGeom prst="line">
            <a:avLst/>
          </a:prstGeom>
          <a:noFill/>
          <a:ln w="12700">
            <a:solidFill>
              <a:srgbClr val="C8D8DD"/>
            </a:solidFill>
            <a:prstDash val="solid"/>
          </a:ln>
        </p:spPr>
        <p:txBody>
          <a:bodyPr/>
          <a:lstStyle/>
          <a:p>
            <a:endParaRPr lang="en-GB"/>
          </a:p>
        </p:txBody>
      </p:sp>
      <p:sp>
        <p:nvSpPr>
          <p:cNvPr id="16" name="Text 13"/>
          <p:cNvSpPr/>
          <p:nvPr/>
        </p:nvSpPr>
        <p:spPr>
          <a:xfrm>
            <a:off x="502920" y="6547104"/>
            <a:ext cx="5486400" cy="164592"/>
          </a:xfrm>
          <a:prstGeom prst="rect">
            <a:avLst/>
          </a:prstGeom>
          <a:noFill/>
          <a:ln/>
        </p:spPr>
        <p:txBody>
          <a:bodyPr wrap="square" lIns="0" tIns="0" rIns="0" bIns="0" rtlCol="0" anchor="ctr"/>
          <a:lstStyle/>
          <a:p>
            <a:pPr marL="0" indent="0">
              <a:buNone/>
            </a:pPr>
            <a:r>
              <a:rPr lang="en-US" sz="740" dirty="0">
                <a:solidFill>
                  <a:srgbClr val="63707A"/>
                </a:solidFill>
                <a:latin typeface="League Spartan" pitchFamily="34" charset="0"/>
                <a:ea typeface="League Spartan" pitchFamily="34" charset="-122"/>
                <a:cs typeface="League Spartan" pitchFamily="34" charset="-120"/>
              </a:rPr>
              <a:t>Cambridge OCR A Level Sociology • Component 2 Section B • Age inequalities • 7</a:t>
            </a:r>
            <a:endParaRPr lang="en-US" sz="740" dirty="0"/>
          </a:p>
        </p:txBody>
      </p:sp>
      <p:pic>
        <p:nvPicPr>
          <p:cNvPr id="17" name="Image 1" descr="/mnt/data/the_sociology_guy_logo_cropped.png"/>
          <p:cNvPicPr>
            <a:picLocks noChangeAspect="1"/>
          </p:cNvPicPr>
          <p:nvPr/>
        </p:nvPicPr>
        <p:blipFill>
          <a:blip r:embed="rId4"/>
          <a:stretch>
            <a:fillRect/>
          </a:stretch>
        </p:blipFill>
        <p:spPr>
          <a:xfrm>
            <a:off x="10676012" y="6409944"/>
            <a:ext cx="392408" cy="38404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310896"/>
            <a:ext cx="7863840" cy="457200"/>
          </a:xfrm>
          <a:prstGeom prst="rect">
            <a:avLst/>
          </a:prstGeom>
          <a:noFill/>
          <a:ln/>
        </p:spPr>
        <p:txBody>
          <a:bodyPr wrap="square" lIns="0" tIns="0" rIns="0" bIns="0" rtlCol="0" anchor="ctr"/>
          <a:lstStyle/>
          <a:p>
            <a:pPr marL="0" indent="0">
              <a:buNone/>
            </a:pPr>
            <a:r>
              <a:rPr lang="en-US" sz="2550" b="1" dirty="0">
                <a:solidFill>
                  <a:srgbClr val="0B2D45"/>
                </a:solidFill>
                <a:latin typeface="League Spartan" pitchFamily="34" charset="0"/>
                <a:ea typeface="League Spartan" pitchFamily="34" charset="-122"/>
                <a:cs typeface="League Spartan" pitchFamily="34" charset="-120"/>
              </a:rPr>
              <a:t>Intergenerational inequality</a:t>
            </a:r>
            <a:endParaRPr lang="en-US" sz="2550" dirty="0"/>
          </a:p>
        </p:txBody>
      </p:sp>
      <p:sp>
        <p:nvSpPr>
          <p:cNvPr id="3" name="Text 1"/>
          <p:cNvSpPr/>
          <p:nvPr/>
        </p:nvSpPr>
        <p:spPr>
          <a:xfrm>
            <a:off x="585216" y="822960"/>
            <a:ext cx="9326880" cy="283464"/>
          </a:xfrm>
          <a:prstGeom prst="rect">
            <a:avLst/>
          </a:prstGeom>
          <a:noFill/>
          <a:ln/>
        </p:spPr>
        <p:txBody>
          <a:bodyPr wrap="square" lIns="0" tIns="0" rIns="0" bIns="0" rtlCol="0" anchor="ctr"/>
          <a:lstStyle/>
          <a:p>
            <a:pPr marL="0" indent="0">
              <a:buNone/>
            </a:pPr>
            <a:r>
              <a:rPr lang="en-US" sz="1220" b="1" dirty="0">
                <a:solidFill>
                  <a:srgbClr val="236F73"/>
                </a:solidFill>
                <a:latin typeface="League Spartan" pitchFamily="34" charset="0"/>
                <a:ea typeface="League Spartan" pitchFamily="34" charset="-122"/>
                <a:cs typeface="League Spartan" pitchFamily="34" charset="-120"/>
              </a:rPr>
              <a:t>Age groups can have unequal access to resources and security.</a:t>
            </a:r>
            <a:endParaRPr lang="en-US" sz="1220" dirty="0"/>
          </a:p>
        </p:txBody>
      </p:sp>
      <p:pic>
        <p:nvPicPr>
          <p:cNvPr id="4" name="Image 0" descr="/mnt/data/wide_clean_vector_illustration_infographic_scene_batch_1.png"/>
          <p:cNvPicPr>
            <a:picLocks noChangeAspect="1"/>
          </p:cNvPicPr>
          <p:nvPr/>
        </p:nvPicPr>
        <p:blipFill>
          <a:blip r:embed="rId3"/>
          <a:srcRect l="9901" r="9901"/>
          <a:stretch/>
        </p:blipFill>
        <p:spPr>
          <a:xfrm>
            <a:off x="6355080" y="1234440"/>
            <a:ext cx="5212080" cy="3657600"/>
          </a:xfrm>
          <a:prstGeom prst="rect">
            <a:avLst/>
          </a:prstGeom>
        </p:spPr>
      </p:pic>
      <p:sp>
        <p:nvSpPr>
          <p:cNvPr id="5" name="Text 2"/>
          <p:cNvSpPr/>
          <p:nvPr/>
        </p:nvSpPr>
        <p:spPr>
          <a:xfrm>
            <a:off x="713232" y="1325880"/>
            <a:ext cx="3840480" cy="274320"/>
          </a:xfrm>
          <a:prstGeom prst="rect">
            <a:avLst/>
          </a:prstGeom>
          <a:noFill/>
          <a:ln/>
        </p:spPr>
        <p:txBody>
          <a:bodyPr wrap="square" lIns="0" tIns="0" rIns="0" bIns="0" rtlCol="0" anchor="ctr"/>
          <a:lstStyle/>
          <a:p>
            <a:pPr marL="0" indent="0">
              <a:buNone/>
            </a:pPr>
            <a:r>
              <a:rPr lang="en-US" sz="1800" b="1" dirty="0">
                <a:solidFill>
                  <a:srgbClr val="0B2D45"/>
                </a:solidFill>
                <a:latin typeface="League Spartan" pitchFamily="34" charset="0"/>
                <a:ea typeface="League Spartan" pitchFamily="34" charset="-122"/>
                <a:cs typeface="League Spartan" pitchFamily="34" charset="-120"/>
              </a:rPr>
              <a:t>Possible areas of debate</a:t>
            </a:r>
            <a:endParaRPr lang="en-US" sz="1800" dirty="0"/>
          </a:p>
        </p:txBody>
      </p:sp>
      <p:sp>
        <p:nvSpPr>
          <p:cNvPr id="6" name="Shape 3"/>
          <p:cNvSpPr/>
          <p:nvPr/>
        </p:nvSpPr>
        <p:spPr>
          <a:xfrm>
            <a:off x="822960" y="1901952"/>
            <a:ext cx="2240280" cy="411480"/>
          </a:xfrm>
          <a:prstGeom prst="roundRect">
            <a:avLst>
              <a:gd name="adj" fmla="val 13333"/>
            </a:avLst>
          </a:prstGeom>
          <a:solidFill>
            <a:srgbClr val="EAF4F5"/>
          </a:solidFill>
          <a:ln w="10160">
            <a:solidFill>
              <a:srgbClr val="C8D8DD"/>
            </a:solidFill>
            <a:prstDash val="solid"/>
          </a:ln>
        </p:spPr>
        <p:txBody>
          <a:bodyPr/>
          <a:lstStyle/>
          <a:p>
            <a:endParaRPr lang="en-GB"/>
          </a:p>
        </p:txBody>
      </p:sp>
      <p:sp>
        <p:nvSpPr>
          <p:cNvPr id="7" name="Text 4"/>
          <p:cNvSpPr/>
          <p:nvPr/>
        </p:nvSpPr>
        <p:spPr>
          <a:xfrm>
            <a:off x="914400" y="2029968"/>
            <a:ext cx="2057400" cy="109728"/>
          </a:xfrm>
          <a:prstGeom prst="rect">
            <a:avLst/>
          </a:prstGeom>
          <a:noFill/>
          <a:ln/>
        </p:spPr>
        <p:txBody>
          <a:bodyPr wrap="square" lIns="0" tIns="0" rIns="0" bIns="0" rtlCol="0" anchor="ctr"/>
          <a:lstStyle/>
          <a:p>
            <a:pPr marL="0" indent="0" algn="ctr">
              <a:buNone/>
            </a:pPr>
            <a:r>
              <a:rPr lang="en-US" sz="1000" b="1" dirty="0">
                <a:solidFill>
                  <a:srgbClr val="0B2D45"/>
                </a:solidFill>
                <a:latin typeface="League Spartan" pitchFamily="34" charset="0"/>
                <a:ea typeface="League Spartan" pitchFamily="34" charset="-122"/>
                <a:cs typeface="League Spartan" pitchFamily="34" charset="-120"/>
              </a:rPr>
              <a:t>housing wealth</a:t>
            </a:r>
            <a:endParaRPr lang="en-US" sz="1000" dirty="0"/>
          </a:p>
        </p:txBody>
      </p:sp>
      <p:sp>
        <p:nvSpPr>
          <p:cNvPr id="8" name="Shape 5"/>
          <p:cNvSpPr/>
          <p:nvPr/>
        </p:nvSpPr>
        <p:spPr>
          <a:xfrm>
            <a:off x="3337560" y="1901952"/>
            <a:ext cx="2240280" cy="411480"/>
          </a:xfrm>
          <a:prstGeom prst="roundRect">
            <a:avLst>
              <a:gd name="adj" fmla="val 13333"/>
            </a:avLst>
          </a:prstGeom>
          <a:solidFill>
            <a:srgbClr val="F7FAFB"/>
          </a:solidFill>
          <a:ln w="10160">
            <a:solidFill>
              <a:srgbClr val="C8D8DD"/>
            </a:solidFill>
            <a:prstDash val="solid"/>
          </a:ln>
        </p:spPr>
        <p:txBody>
          <a:bodyPr/>
          <a:lstStyle/>
          <a:p>
            <a:endParaRPr lang="en-GB"/>
          </a:p>
        </p:txBody>
      </p:sp>
      <p:sp>
        <p:nvSpPr>
          <p:cNvPr id="9" name="Text 6"/>
          <p:cNvSpPr/>
          <p:nvPr/>
        </p:nvSpPr>
        <p:spPr>
          <a:xfrm>
            <a:off x="3429000" y="2029968"/>
            <a:ext cx="2057400" cy="109728"/>
          </a:xfrm>
          <a:prstGeom prst="rect">
            <a:avLst/>
          </a:prstGeom>
          <a:noFill/>
          <a:ln/>
        </p:spPr>
        <p:txBody>
          <a:bodyPr wrap="square" lIns="0" tIns="0" rIns="0" bIns="0" rtlCol="0" anchor="ctr"/>
          <a:lstStyle/>
          <a:p>
            <a:pPr marL="0" indent="0" algn="ctr">
              <a:buNone/>
            </a:pPr>
            <a:r>
              <a:rPr lang="en-US" sz="1000" b="1" dirty="0">
                <a:solidFill>
                  <a:srgbClr val="0B2D45"/>
                </a:solidFill>
                <a:latin typeface="League Spartan" pitchFamily="34" charset="0"/>
                <a:ea typeface="League Spartan" pitchFamily="34" charset="-122"/>
                <a:cs typeface="League Spartan" pitchFamily="34" charset="-120"/>
              </a:rPr>
              <a:t>tuition fees and debt</a:t>
            </a:r>
            <a:endParaRPr lang="en-US" sz="1000" dirty="0"/>
          </a:p>
        </p:txBody>
      </p:sp>
      <p:sp>
        <p:nvSpPr>
          <p:cNvPr id="10" name="Shape 7"/>
          <p:cNvSpPr/>
          <p:nvPr/>
        </p:nvSpPr>
        <p:spPr>
          <a:xfrm>
            <a:off x="822960" y="2615184"/>
            <a:ext cx="2240280" cy="411480"/>
          </a:xfrm>
          <a:prstGeom prst="roundRect">
            <a:avLst>
              <a:gd name="adj" fmla="val 13333"/>
            </a:avLst>
          </a:prstGeom>
          <a:solidFill>
            <a:srgbClr val="EAF4F5"/>
          </a:solidFill>
          <a:ln w="10160">
            <a:solidFill>
              <a:srgbClr val="C8D8DD"/>
            </a:solidFill>
            <a:prstDash val="solid"/>
          </a:ln>
        </p:spPr>
        <p:txBody>
          <a:bodyPr/>
          <a:lstStyle/>
          <a:p>
            <a:endParaRPr lang="en-GB"/>
          </a:p>
        </p:txBody>
      </p:sp>
      <p:sp>
        <p:nvSpPr>
          <p:cNvPr id="11" name="Text 8"/>
          <p:cNvSpPr/>
          <p:nvPr/>
        </p:nvSpPr>
        <p:spPr>
          <a:xfrm>
            <a:off x="914400" y="2743200"/>
            <a:ext cx="2057400" cy="109728"/>
          </a:xfrm>
          <a:prstGeom prst="rect">
            <a:avLst/>
          </a:prstGeom>
          <a:noFill/>
          <a:ln/>
        </p:spPr>
        <p:txBody>
          <a:bodyPr wrap="square" lIns="0" tIns="0" rIns="0" bIns="0" rtlCol="0" anchor="ctr"/>
          <a:lstStyle/>
          <a:p>
            <a:pPr marL="0" indent="0" algn="ctr">
              <a:buNone/>
            </a:pPr>
            <a:r>
              <a:rPr lang="en-US" sz="1000" b="1" dirty="0">
                <a:solidFill>
                  <a:srgbClr val="0B2D45"/>
                </a:solidFill>
                <a:latin typeface="League Spartan" pitchFamily="34" charset="0"/>
                <a:ea typeface="League Spartan" pitchFamily="34" charset="-122"/>
                <a:cs typeface="League Spartan" pitchFamily="34" charset="-120"/>
              </a:rPr>
              <a:t>pensions and retirement</a:t>
            </a:r>
            <a:endParaRPr lang="en-US" sz="1000" dirty="0"/>
          </a:p>
        </p:txBody>
      </p:sp>
      <p:sp>
        <p:nvSpPr>
          <p:cNvPr id="12" name="Shape 9"/>
          <p:cNvSpPr/>
          <p:nvPr/>
        </p:nvSpPr>
        <p:spPr>
          <a:xfrm>
            <a:off x="3337560" y="2615184"/>
            <a:ext cx="2240280" cy="411480"/>
          </a:xfrm>
          <a:prstGeom prst="roundRect">
            <a:avLst>
              <a:gd name="adj" fmla="val 13333"/>
            </a:avLst>
          </a:prstGeom>
          <a:solidFill>
            <a:srgbClr val="F7FAFB"/>
          </a:solidFill>
          <a:ln w="10160">
            <a:solidFill>
              <a:srgbClr val="C8D8DD"/>
            </a:solidFill>
            <a:prstDash val="solid"/>
          </a:ln>
        </p:spPr>
        <p:txBody>
          <a:bodyPr/>
          <a:lstStyle/>
          <a:p>
            <a:endParaRPr lang="en-GB"/>
          </a:p>
        </p:txBody>
      </p:sp>
      <p:sp>
        <p:nvSpPr>
          <p:cNvPr id="13" name="Text 10"/>
          <p:cNvSpPr/>
          <p:nvPr/>
        </p:nvSpPr>
        <p:spPr>
          <a:xfrm>
            <a:off x="3429000" y="2743200"/>
            <a:ext cx="2057400" cy="109728"/>
          </a:xfrm>
          <a:prstGeom prst="rect">
            <a:avLst/>
          </a:prstGeom>
          <a:noFill/>
          <a:ln/>
        </p:spPr>
        <p:txBody>
          <a:bodyPr wrap="square" lIns="0" tIns="0" rIns="0" bIns="0" rtlCol="0" anchor="ctr"/>
          <a:lstStyle/>
          <a:p>
            <a:pPr marL="0" indent="0" algn="ctr">
              <a:buNone/>
            </a:pPr>
            <a:r>
              <a:rPr lang="en-US" sz="1000" b="1" dirty="0">
                <a:solidFill>
                  <a:srgbClr val="0B2D45"/>
                </a:solidFill>
                <a:latin typeface="League Spartan" pitchFamily="34" charset="0"/>
                <a:ea typeface="League Spartan" pitchFamily="34" charset="-122"/>
                <a:cs typeface="League Spartan" pitchFamily="34" charset="-120"/>
              </a:rPr>
              <a:t>care responsibilities</a:t>
            </a:r>
            <a:endParaRPr lang="en-US" sz="1000" dirty="0"/>
          </a:p>
        </p:txBody>
      </p:sp>
      <p:sp>
        <p:nvSpPr>
          <p:cNvPr id="14" name="Shape 11"/>
          <p:cNvSpPr/>
          <p:nvPr/>
        </p:nvSpPr>
        <p:spPr>
          <a:xfrm>
            <a:off x="822960" y="3328416"/>
            <a:ext cx="2240280" cy="411480"/>
          </a:xfrm>
          <a:prstGeom prst="roundRect">
            <a:avLst>
              <a:gd name="adj" fmla="val 13333"/>
            </a:avLst>
          </a:prstGeom>
          <a:solidFill>
            <a:srgbClr val="EAF4F5"/>
          </a:solidFill>
          <a:ln w="10160">
            <a:solidFill>
              <a:srgbClr val="C8D8DD"/>
            </a:solidFill>
            <a:prstDash val="solid"/>
          </a:ln>
        </p:spPr>
        <p:txBody>
          <a:bodyPr/>
          <a:lstStyle/>
          <a:p>
            <a:endParaRPr lang="en-GB"/>
          </a:p>
        </p:txBody>
      </p:sp>
      <p:sp>
        <p:nvSpPr>
          <p:cNvPr id="15" name="Text 12"/>
          <p:cNvSpPr/>
          <p:nvPr/>
        </p:nvSpPr>
        <p:spPr>
          <a:xfrm>
            <a:off x="914400" y="3456432"/>
            <a:ext cx="2057400" cy="109728"/>
          </a:xfrm>
          <a:prstGeom prst="rect">
            <a:avLst/>
          </a:prstGeom>
          <a:noFill/>
          <a:ln/>
        </p:spPr>
        <p:txBody>
          <a:bodyPr wrap="square" lIns="0" tIns="0" rIns="0" bIns="0" rtlCol="0" anchor="ctr"/>
          <a:lstStyle/>
          <a:p>
            <a:pPr marL="0" indent="0" algn="ctr">
              <a:buNone/>
            </a:pPr>
            <a:r>
              <a:rPr lang="en-US" sz="1000" b="1" dirty="0">
                <a:solidFill>
                  <a:srgbClr val="0B2D45"/>
                </a:solidFill>
                <a:latin typeface="League Spartan" pitchFamily="34" charset="0"/>
                <a:ea typeface="League Spartan" pitchFamily="34" charset="-122"/>
                <a:cs typeface="League Spartan" pitchFamily="34" charset="-120"/>
              </a:rPr>
              <a:t>tax and welfare</a:t>
            </a:r>
            <a:endParaRPr lang="en-US" sz="1000" dirty="0"/>
          </a:p>
        </p:txBody>
      </p:sp>
      <p:sp>
        <p:nvSpPr>
          <p:cNvPr id="16" name="Shape 13"/>
          <p:cNvSpPr/>
          <p:nvPr/>
        </p:nvSpPr>
        <p:spPr>
          <a:xfrm>
            <a:off x="3337560" y="3328416"/>
            <a:ext cx="2240280" cy="411480"/>
          </a:xfrm>
          <a:prstGeom prst="roundRect">
            <a:avLst>
              <a:gd name="adj" fmla="val 13333"/>
            </a:avLst>
          </a:prstGeom>
          <a:solidFill>
            <a:srgbClr val="F7FAFB"/>
          </a:solidFill>
          <a:ln w="10160">
            <a:solidFill>
              <a:srgbClr val="C8D8DD"/>
            </a:solidFill>
            <a:prstDash val="solid"/>
          </a:ln>
        </p:spPr>
        <p:txBody>
          <a:bodyPr/>
          <a:lstStyle/>
          <a:p>
            <a:endParaRPr lang="en-GB"/>
          </a:p>
        </p:txBody>
      </p:sp>
      <p:sp>
        <p:nvSpPr>
          <p:cNvPr id="17" name="Text 14"/>
          <p:cNvSpPr/>
          <p:nvPr/>
        </p:nvSpPr>
        <p:spPr>
          <a:xfrm>
            <a:off x="3429000" y="3456432"/>
            <a:ext cx="2057400" cy="109728"/>
          </a:xfrm>
          <a:prstGeom prst="rect">
            <a:avLst/>
          </a:prstGeom>
          <a:noFill/>
          <a:ln/>
        </p:spPr>
        <p:txBody>
          <a:bodyPr wrap="square" lIns="0" tIns="0" rIns="0" bIns="0" rtlCol="0" anchor="ctr"/>
          <a:lstStyle/>
          <a:p>
            <a:pPr marL="0" indent="0" algn="ctr">
              <a:buNone/>
            </a:pPr>
            <a:r>
              <a:rPr lang="en-US" sz="1000" b="1" dirty="0">
                <a:solidFill>
                  <a:srgbClr val="0B2D45"/>
                </a:solidFill>
                <a:latin typeface="League Spartan" pitchFamily="34" charset="0"/>
                <a:ea typeface="League Spartan" pitchFamily="34" charset="-122"/>
                <a:cs typeface="League Spartan" pitchFamily="34" charset="-120"/>
              </a:rPr>
              <a:t>family support</a:t>
            </a:r>
            <a:endParaRPr lang="en-US" sz="1000" dirty="0"/>
          </a:p>
        </p:txBody>
      </p:sp>
      <p:sp>
        <p:nvSpPr>
          <p:cNvPr id="18" name="Shape 15"/>
          <p:cNvSpPr/>
          <p:nvPr/>
        </p:nvSpPr>
        <p:spPr>
          <a:xfrm>
            <a:off x="804672" y="4315968"/>
            <a:ext cx="5074920" cy="749808"/>
          </a:xfrm>
          <a:prstGeom prst="roundRect">
            <a:avLst>
              <a:gd name="adj" fmla="val 8537"/>
            </a:avLst>
          </a:prstGeom>
          <a:solidFill>
            <a:srgbClr val="F7FAFB"/>
          </a:solidFill>
          <a:ln w="12700">
            <a:solidFill>
              <a:srgbClr val="C8D8DD"/>
            </a:solidFill>
            <a:prstDash val="solid"/>
          </a:ln>
        </p:spPr>
        <p:txBody>
          <a:bodyPr/>
          <a:lstStyle/>
          <a:p>
            <a:endParaRPr lang="en-GB"/>
          </a:p>
        </p:txBody>
      </p:sp>
      <p:sp>
        <p:nvSpPr>
          <p:cNvPr id="19" name="Text 16"/>
          <p:cNvSpPr/>
          <p:nvPr/>
        </p:nvSpPr>
        <p:spPr>
          <a:xfrm>
            <a:off x="1005840" y="4480560"/>
            <a:ext cx="4672584" cy="475488"/>
          </a:xfrm>
          <a:prstGeom prst="rect">
            <a:avLst/>
          </a:prstGeom>
          <a:noFill/>
          <a:ln/>
        </p:spPr>
        <p:txBody>
          <a:bodyPr wrap="square" lIns="127" tIns="127" rIns="127" bIns="127" rtlCol="0" anchor="ctr">
            <a:normAutofit/>
          </a:bodyPr>
          <a:lstStyle/>
          <a:p>
            <a:pPr marL="0" indent="0">
              <a:buNone/>
            </a:pPr>
            <a:r>
              <a:rPr lang="en-US" sz="1280" b="1" dirty="0">
                <a:solidFill>
                  <a:srgbClr val="0B2D45"/>
                </a:solidFill>
                <a:latin typeface="League Spartan" pitchFamily="34" charset="0"/>
                <a:ea typeface="League Spartan" pitchFamily="34" charset="-122"/>
                <a:cs typeface="League Spartan" pitchFamily="34" charset="-120"/>
              </a:rPr>
              <a:t>Student judgement: Is intergenerational inequality really about age, or about class and wealth within each generation?</a:t>
            </a:r>
            <a:endParaRPr lang="en-US" sz="1280" dirty="0"/>
          </a:p>
        </p:txBody>
      </p:sp>
      <p:sp>
        <p:nvSpPr>
          <p:cNvPr id="20" name="Shape 17"/>
          <p:cNvSpPr/>
          <p:nvPr/>
        </p:nvSpPr>
        <p:spPr>
          <a:xfrm>
            <a:off x="411480" y="6473952"/>
            <a:ext cx="11384280" cy="0"/>
          </a:xfrm>
          <a:prstGeom prst="line">
            <a:avLst/>
          </a:prstGeom>
          <a:noFill/>
          <a:ln w="12700">
            <a:solidFill>
              <a:srgbClr val="C8D8DD"/>
            </a:solidFill>
            <a:prstDash val="solid"/>
          </a:ln>
        </p:spPr>
        <p:txBody>
          <a:bodyPr/>
          <a:lstStyle/>
          <a:p>
            <a:endParaRPr lang="en-GB"/>
          </a:p>
        </p:txBody>
      </p:sp>
      <p:sp>
        <p:nvSpPr>
          <p:cNvPr id="21" name="Text 18"/>
          <p:cNvSpPr/>
          <p:nvPr/>
        </p:nvSpPr>
        <p:spPr>
          <a:xfrm>
            <a:off x="502920" y="6547104"/>
            <a:ext cx="5486400" cy="164592"/>
          </a:xfrm>
          <a:prstGeom prst="rect">
            <a:avLst/>
          </a:prstGeom>
          <a:noFill/>
          <a:ln/>
        </p:spPr>
        <p:txBody>
          <a:bodyPr wrap="square" lIns="0" tIns="0" rIns="0" bIns="0" rtlCol="0" anchor="ctr"/>
          <a:lstStyle/>
          <a:p>
            <a:pPr marL="0" indent="0">
              <a:buNone/>
            </a:pPr>
            <a:r>
              <a:rPr lang="en-US" sz="740" dirty="0">
                <a:solidFill>
                  <a:srgbClr val="63707A"/>
                </a:solidFill>
                <a:latin typeface="League Spartan" pitchFamily="34" charset="0"/>
                <a:ea typeface="League Spartan" pitchFamily="34" charset="-122"/>
                <a:cs typeface="League Spartan" pitchFamily="34" charset="-120"/>
              </a:rPr>
              <a:t>Cambridge OCR A Level Sociology • Component 2 Section B • Age inequalities • 8</a:t>
            </a:r>
            <a:endParaRPr lang="en-US" sz="740" dirty="0"/>
          </a:p>
        </p:txBody>
      </p:sp>
      <p:pic>
        <p:nvPicPr>
          <p:cNvPr id="22" name="Image 1" descr="/mnt/data/the_sociology_guy_logo_cropped.png"/>
          <p:cNvPicPr>
            <a:picLocks noChangeAspect="1"/>
          </p:cNvPicPr>
          <p:nvPr/>
        </p:nvPicPr>
        <p:blipFill>
          <a:blip r:embed="rId4"/>
          <a:stretch>
            <a:fillRect/>
          </a:stretch>
        </p:blipFill>
        <p:spPr>
          <a:xfrm>
            <a:off x="10676012" y="6409944"/>
            <a:ext cx="392408" cy="38404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66928" y="310896"/>
            <a:ext cx="7863840" cy="457200"/>
          </a:xfrm>
          <a:prstGeom prst="rect">
            <a:avLst/>
          </a:prstGeom>
          <a:noFill/>
          <a:ln/>
        </p:spPr>
        <p:txBody>
          <a:bodyPr wrap="square" lIns="0" tIns="0" rIns="0" bIns="0" rtlCol="0" anchor="ctr"/>
          <a:lstStyle/>
          <a:p>
            <a:pPr marL="0" indent="0">
              <a:buNone/>
            </a:pPr>
            <a:r>
              <a:rPr lang="en-US" sz="2550" b="1" dirty="0">
                <a:solidFill>
                  <a:srgbClr val="0B2D45"/>
                </a:solidFill>
                <a:latin typeface="League Spartan" pitchFamily="34" charset="0"/>
                <a:ea typeface="League Spartan" pitchFamily="34" charset="-122"/>
                <a:cs typeface="League Spartan" pitchFamily="34" charset="-120"/>
              </a:rPr>
              <a:t>Age and work/employment</a:t>
            </a:r>
            <a:endParaRPr lang="en-US" sz="2550" dirty="0"/>
          </a:p>
        </p:txBody>
      </p:sp>
      <p:sp>
        <p:nvSpPr>
          <p:cNvPr id="3" name="Text 1"/>
          <p:cNvSpPr/>
          <p:nvPr/>
        </p:nvSpPr>
        <p:spPr>
          <a:xfrm>
            <a:off x="585216" y="822960"/>
            <a:ext cx="9326880" cy="283464"/>
          </a:xfrm>
          <a:prstGeom prst="rect">
            <a:avLst/>
          </a:prstGeom>
          <a:noFill/>
          <a:ln/>
        </p:spPr>
        <p:txBody>
          <a:bodyPr wrap="square" lIns="0" tIns="0" rIns="0" bIns="0" rtlCol="0" anchor="ctr"/>
          <a:lstStyle/>
          <a:p>
            <a:pPr marL="0" indent="0">
              <a:buNone/>
            </a:pPr>
            <a:r>
              <a:rPr lang="en-US" sz="1220" b="1" dirty="0">
                <a:solidFill>
                  <a:srgbClr val="236F73"/>
                </a:solidFill>
                <a:latin typeface="League Spartan" pitchFamily="34" charset="0"/>
                <a:ea typeface="League Spartan" pitchFamily="34" charset="-122"/>
                <a:cs typeface="League Spartan" pitchFamily="34" charset="-120"/>
              </a:rPr>
              <a:t>Age can shape entry, security, training, promotion and exit.</a:t>
            </a:r>
            <a:endParaRPr lang="en-US" sz="1220" dirty="0"/>
          </a:p>
        </p:txBody>
      </p:sp>
      <p:pic>
        <p:nvPicPr>
          <p:cNvPr id="4" name="Image 0" descr="/mnt/data/a_wide_flat_vector_illustration_style_office_info_batch_3.png"/>
          <p:cNvPicPr>
            <a:picLocks noChangeAspect="1"/>
          </p:cNvPicPr>
          <p:nvPr/>
        </p:nvPicPr>
        <p:blipFill>
          <a:blip r:embed="rId3"/>
          <a:srcRect l="11538" r="11538"/>
          <a:stretch/>
        </p:blipFill>
        <p:spPr>
          <a:xfrm>
            <a:off x="6355080" y="1298448"/>
            <a:ext cx="5349240" cy="3913632"/>
          </a:xfrm>
          <a:prstGeom prst="rect">
            <a:avLst/>
          </a:prstGeom>
        </p:spPr>
      </p:pic>
      <p:sp>
        <p:nvSpPr>
          <p:cNvPr id="5" name="Shape 2"/>
          <p:cNvSpPr/>
          <p:nvPr/>
        </p:nvSpPr>
        <p:spPr>
          <a:xfrm>
            <a:off x="768096" y="1435608"/>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6" name="Text 3"/>
          <p:cNvSpPr/>
          <p:nvPr/>
        </p:nvSpPr>
        <p:spPr>
          <a:xfrm>
            <a:off x="1024128" y="1371600"/>
            <a:ext cx="5212080" cy="384048"/>
          </a:xfrm>
          <a:prstGeom prst="rect">
            <a:avLst/>
          </a:prstGeom>
          <a:noFill/>
          <a:ln/>
        </p:spPr>
        <p:txBody>
          <a:bodyPr wrap="square" lIns="127" tIns="127" rIns="127" bIns="127" rtlCol="0" anchor="ctr">
            <a:normAutofit/>
          </a:bodyPr>
          <a:lstStyle/>
          <a:p>
            <a:pPr marL="0" indent="0">
              <a:buNone/>
            </a:pPr>
            <a:r>
              <a:rPr lang="en-US" sz="1300" dirty="0">
                <a:solidFill>
                  <a:srgbClr val="102A3B"/>
                </a:solidFill>
                <a:latin typeface="League Spartan" pitchFamily="34" charset="0"/>
                <a:ea typeface="League Spartan" pitchFamily="34" charset="-122"/>
                <a:cs typeface="League Spartan" pitchFamily="34" charset="-120"/>
              </a:rPr>
              <a:t>Young workers: lack of experience, lower pay, unstable contracts and NEET risk.</a:t>
            </a:r>
            <a:endParaRPr lang="en-US" sz="1300" dirty="0"/>
          </a:p>
        </p:txBody>
      </p:sp>
      <p:sp>
        <p:nvSpPr>
          <p:cNvPr id="7" name="Shape 4"/>
          <p:cNvSpPr/>
          <p:nvPr/>
        </p:nvSpPr>
        <p:spPr>
          <a:xfrm>
            <a:off x="768096" y="2148840"/>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8" name="Text 5"/>
          <p:cNvSpPr/>
          <p:nvPr/>
        </p:nvSpPr>
        <p:spPr>
          <a:xfrm>
            <a:off x="1024128" y="2084832"/>
            <a:ext cx="5212080" cy="384048"/>
          </a:xfrm>
          <a:prstGeom prst="rect">
            <a:avLst/>
          </a:prstGeom>
          <a:noFill/>
          <a:ln/>
        </p:spPr>
        <p:txBody>
          <a:bodyPr wrap="square" lIns="127" tIns="127" rIns="127" bIns="127" rtlCol="0" anchor="ctr">
            <a:normAutofit/>
          </a:bodyPr>
          <a:lstStyle/>
          <a:p>
            <a:pPr marL="0" indent="0">
              <a:buNone/>
            </a:pPr>
            <a:r>
              <a:rPr lang="en-US" sz="1300" dirty="0">
                <a:solidFill>
                  <a:srgbClr val="102A3B"/>
                </a:solidFill>
                <a:latin typeface="League Spartan" pitchFamily="34" charset="0"/>
                <a:ea typeface="League Spartan" pitchFamily="34" charset="-122"/>
                <a:cs typeface="League Spartan" pitchFamily="34" charset="-120"/>
              </a:rPr>
              <a:t>Mid-life workers: career/family expectations and responsibility pressures.</a:t>
            </a:r>
            <a:endParaRPr lang="en-US" sz="1300" dirty="0"/>
          </a:p>
        </p:txBody>
      </p:sp>
      <p:sp>
        <p:nvSpPr>
          <p:cNvPr id="9" name="Shape 6"/>
          <p:cNvSpPr/>
          <p:nvPr/>
        </p:nvSpPr>
        <p:spPr>
          <a:xfrm>
            <a:off x="768096" y="2862072"/>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10" name="Text 7"/>
          <p:cNvSpPr/>
          <p:nvPr/>
        </p:nvSpPr>
        <p:spPr>
          <a:xfrm>
            <a:off x="1024128" y="2798064"/>
            <a:ext cx="5212080" cy="384048"/>
          </a:xfrm>
          <a:prstGeom prst="rect">
            <a:avLst/>
          </a:prstGeom>
          <a:noFill/>
          <a:ln/>
        </p:spPr>
        <p:txBody>
          <a:bodyPr wrap="square" lIns="127" tIns="127" rIns="127" bIns="127" rtlCol="0" anchor="ctr">
            <a:normAutofit/>
          </a:bodyPr>
          <a:lstStyle/>
          <a:p>
            <a:pPr marL="0" indent="0">
              <a:buNone/>
            </a:pPr>
            <a:r>
              <a:rPr lang="en-US" sz="1300" dirty="0">
                <a:solidFill>
                  <a:srgbClr val="102A3B"/>
                </a:solidFill>
                <a:latin typeface="League Spartan" pitchFamily="34" charset="0"/>
                <a:ea typeface="League Spartan" pitchFamily="34" charset="-122"/>
                <a:cs typeface="League Spartan" pitchFamily="34" charset="-120"/>
              </a:rPr>
              <a:t>Older workers: exclusion from training, assumptions about adaptability and pressure to retire.</a:t>
            </a:r>
            <a:endParaRPr lang="en-US" sz="1300" dirty="0"/>
          </a:p>
        </p:txBody>
      </p:sp>
      <p:sp>
        <p:nvSpPr>
          <p:cNvPr id="11" name="Shape 8"/>
          <p:cNvSpPr/>
          <p:nvPr/>
        </p:nvSpPr>
        <p:spPr>
          <a:xfrm>
            <a:off x="768096" y="3575304"/>
            <a:ext cx="128016" cy="128016"/>
          </a:xfrm>
          <a:prstGeom prst="ellipse">
            <a:avLst/>
          </a:prstGeom>
          <a:solidFill>
            <a:srgbClr val="236F73"/>
          </a:solidFill>
          <a:ln w="12700">
            <a:solidFill>
              <a:srgbClr val="236F73">
                <a:alpha val="0"/>
              </a:srgbClr>
            </a:solidFill>
            <a:prstDash val="solid"/>
          </a:ln>
        </p:spPr>
        <p:txBody>
          <a:bodyPr/>
          <a:lstStyle/>
          <a:p>
            <a:endParaRPr lang="en-GB"/>
          </a:p>
        </p:txBody>
      </p:sp>
      <p:sp>
        <p:nvSpPr>
          <p:cNvPr id="12" name="Text 9"/>
          <p:cNvSpPr/>
          <p:nvPr/>
        </p:nvSpPr>
        <p:spPr>
          <a:xfrm>
            <a:off x="1024128" y="3511296"/>
            <a:ext cx="5212080" cy="384048"/>
          </a:xfrm>
          <a:prstGeom prst="rect">
            <a:avLst/>
          </a:prstGeom>
          <a:noFill/>
          <a:ln/>
        </p:spPr>
        <p:txBody>
          <a:bodyPr wrap="square" lIns="127" tIns="127" rIns="127" bIns="127" rtlCol="0" anchor="ctr">
            <a:normAutofit/>
          </a:bodyPr>
          <a:lstStyle/>
          <a:p>
            <a:pPr marL="0" indent="0">
              <a:buNone/>
            </a:pPr>
            <a:r>
              <a:rPr lang="en-US" sz="1300" dirty="0">
                <a:solidFill>
                  <a:srgbClr val="102A3B"/>
                </a:solidFill>
                <a:latin typeface="League Spartan" pitchFamily="34" charset="0"/>
                <a:ea typeface="League Spartan" pitchFamily="34" charset="-122"/>
                <a:cs typeface="League Spartan" pitchFamily="34" charset="-120"/>
              </a:rPr>
              <a:t>Workplaces may use age as a shortcut for judging competence or future value.</a:t>
            </a:r>
            <a:endParaRPr lang="en-US" sz="1300" dirty="0"/>
          </a:p>
        </p:txBody>
      </p:sp>
      <p:sp>
        <p:nvSpPr>
          <p:cNvPr id="13" name="Shape 10"/>
          <p:cNvSpPr/>
          <p:nvPr/>
        </p:nvSpPr>
        <p:spPr>
          <a:xfrm>
            <a:off x="804672" y="4480560"/>
            <a:ext cx="3383280" cy="292608"/>
          </a:xfrm>
          <a:prstGeom prst="roundRect">
            <a:avLst>
              <a:gd name="adj" fmla="val 25000"/>
            </a:avLst>
          </a:prstGeom>
          <a:solidFill>
            <a:srgbClr val="0B2D45"/>
          </a:solidFill>
          <a:ln w="12700">
            <a:solidFill>
              <a:srgbClr val="0B2D45">
                <a:alpha val="0"/>
              </a:srgbClr>
            </a:solidFill>
            <a:prstDash val="solid"/>
          </a:ln>
        </p:spPr>
        <p:txBody>
          <a:bodyPr/>
          <a:lstStyle/>
          <a:p>
            <a:endParaRPr lang="en-GB"/>
          </a:p>
        </p:txBody>
      </p:sp>
      <p:sp>
        <p:nvSpPr>
          <p:cNvPr id="14" name="Text 11"/>
          <p:cNvSpPr/>
          <p:nvPr/>
        </p:nvSpPr>
        <p:spPr>
          <a:xfrm>
            <a:off x="914400" y="4544568"/>
            <a:ext cx="3163824" cy="146304"/>
          </a:xfrm>
          <a:prstGeom prst="rect">
            <a:avLst/>
          </a:prstGeom>
          <a:noFill/>
          <a:ln/>
        </p:spPr>
        <p:txBody>
          <a:bodyPr wrap="square" lIns="0" tIns="0" rIns="0" bIns="0" rtlCol="0" anchor="ctr"/>
          <a:lstStyle/>
          <a:p>
            <a:pPr marL="0" indent="0" algn="ctr">
              <a:buNone/>
            </a:pPr>
            <a:r>
              <a:rPr lang="en-US" sz="840" b="1" dirty="0">
                <a:solidFill>
                  <a:srgbClr val="FFFFFF"/>
                </a:solidFill>
                <a:latin typeface="League Spartan" pitchFamily="34" charset="0"/>
                <a:ea typeface="League Spartan" pitchFamily="34" charset="-122"/>
                <a:cs typeface="League Spartan" pitchFamily="34" charset="-120"/>
              </a:rPr>
              <a:t>Key concept: age discrimination in employment</a:t>
            </a:r>
            <a:endParaRPr lang="en-US" sz="840" dirty="0"/>
          </a:p>
        </p:txBody>
      </p:sp>
      <p:sp>
        <p:nvSpPr>
          <p:cNvPr id="15" name="Shape 12"/>
          <p:cNvSpPr/>
          <p:nvPr/>
        </p:nvSpPr>
        <p:spPr>
          <a:xfrm>
            <a:off x="411480" y="6473952"/>
            <a:ext cx="11384280" cy="0"/>
          </a:xfrm>
          <a:prstGeom prst="line">
            <a:avLst/>
          </a:prstGeom>
          <a:noFill/>
          <a:ln w="12700">
            <a:solidFill>
              <a:srgbClr val="C8D8DD"/>
            </a:solidFill>
            <a:prstDash val="solid"/>
          </a:ln>
        </p:spPr>
        <p:txBody>
          <a:bodyPr/>
          <a:lstStyle/>
          <a:p>
            <a:endParaRPr lang="en-GB"/>
          </a:p>
        </p:txBody>
      </p:sp>
      <p:sp>
        <p:nvSpPr>
          <p:cNvPr id="16" name="Text 13"/>
          <p:cNvSpPr/>
          <p:nvPr/>
        </p:nvSpPr>
        <p:spPr>
          <a:xfrm>
            <a:off x="502920" y="6547104"/>
            <a:ext cx="5486400" cy="164592"/>
          </a:xfrm>
          <a:prstGeom prst="rect">
            <a:avLst/>
          </a:prstGeom>
          <a:noFill/>
          <a:ln/>
        </p:spPr>
        <p:txBody>
          <a:bodyPr wrap="square" lIns="0" tIns="0" rIns="0" bIns="0" rtlCol="0" anchor="ctr"/>
          <a:lstStyle/>
          <a:p>
            <a:pPr marL="0" indent="0">
              <a:buNone/>
            </a:pPr>
            <a:r>
              <a:rPr lang="en-US" sz="740" dirty="0">
                <a:solidFill>
                  <a:srgbClr val="63707A"/>
                </a:solidFill>
                <a:latin typeface="League Spartan" pitchFamily="34" charset="0"/>
                <a:ea typeface="League Spartan" pitchFamily="34" charset="-122"/>
                <a:cs typeface="League Spartan" pitchFamily="34" charset="-120"/>
              </a:rPr>
              <a:t>Cambridge OCR A Level Sociology • Component 2 Section B • Age inequalities • 9</a:t>
            </a:r>
            <a:endParaRPr lang="en-US" sz="740" dirty="0"/>
          </a:p>
        </p:txBody>
      </p:sp>
      <p:pic>
        <p:nvPicPr>
          <p:cNvPr id="17" name="Image 1" descr="/mnt/data/the_sociology_guy_logo_cropped.png"/>
          <p:cNvPicPr>
            <a:picLocks noChangeAspect="1"/>
          </p:cNvPicPr>
          <p:nvPr/>
        </p:nvPicPr>
        <p:blipFill>
          <a:blip r:embed="rId4"/>
          <a:stretch>
            <a:fillRect/>
          </a:stretch>
        </p:blipFill>
        <p:spPr>
          <a:xfrm>
            <a:off x="10676012" y="6409944"/>
            <a:ext cx="392408" cy="38404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League Spartan"/>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League Spartan"/>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2189</Words>
  <Application>Microsoft Office PowerPoint</Application>
  <PresentationFormat>Widescreen</PresentationFormat>
  <Paragraphs>189</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League Spartan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Sociology Guy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 Inequalities and Ageism</dc:title>
  <dc:subject>Cambridge OCR A Level Sociology Component 2 Section B</dc:subject>
  <dc:creator>The Sociology Guy</dc:creator>
  <cp:lastModifiedBy>Craig Gelling</cp:lastModifiedBy>
  <cp:revision>1</cp:revision>
  <dcterms:created xsi:type="dcterms:W3CDTF">2026-07-08T20:23:19Z</dcterms:created>
  <dcterms:modified xsi:type="dcterms:W3CDTF">2026-07-08T20:27:55Z</dcterms:modified>
</cp:coreProperties>
</file>