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92" d="100"/>
          <a:sy n="92" d="100"/>
        </p:scale>
        <p:origin x="66" y="-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1581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arsons_values_system.png"/>
          <p:cNvPicPr>
            <a:picLocks noChangeAspect="1"/>
          </p:cNvPicPr>
          <p:nvPr/>
        </p:nvPicPr>
        <p:blipFill>
          <a:blip r:embed="rId3"/>
          <a:srcRect r="3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1325880"/>
          </a:xfrm>
          <a:prstGeom prst="rect">
            <a:avLst/>
          </a:prstGeom>
          <a:solidFill>
            <a:srgbClr val="FFFFFF">
              <a:alpha val="96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4" name="Text 1"/>
          <p:cNvSpPr/>
          <p:nvPr/>
        </p:nvSpPr>
        <p:spPr>
          <a:xfrm>
            <a:off x="594360" y="320040"/>
            <a:ext cx="6217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10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Parsons (1977)</a:t>
            </a:r>
            <a:endParaRPr lang="en-US" sz="3100" dirty="0"/>
          </a:p>
        </p:txBody>
      </p:sp>
      <p:sp>
        <p:nvSpPr>
          <p:cNvPr id="5" name="Text 2"/>
          <p:cNvSpPr/>
          <p:nvPr/>
        </p:nvSpPr>
        <p:spPr>
          <a:xfrm>
            <a:off x="621792" y="850392"/>
            <a:ext cx="6949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236F73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Meritocracy, values and social inequality</a:t>
            </a:r>
            <a:endParaRPr lang="en-US" sz="1350" dirty="0"/>
          </a:p>
        </p:txBody>
      </p:sp>
      <p:sp>
        <p:nvSpPr>
          <p:cNvPr id="6" name="Shape 3"/>
          <p:cNvSpPr/>
          <p:nvPr/>
        </p:nvSpPr>
        <p:spPr>
          <a:xfrm>
            <a:off x="7680960" y="429768"/>
            <a:ext cx="2331720" cy="320040"/>
          </a:xfrm>
          <a:prstGeom prst="roundRect">
            <a:avLst>
              <a:gd name="adj" fmla="val 22857"/>
            </a:avLst>
          </a:prstGeom>
          <a:solidFill>
            <a:srgbClr val="0B2D45"/>
          </a:solidFill>
          <a:ln w="12700">
            <a:solidFill>
              <a:srgbClr val="0B2D4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4"/>
          <p:cNvSpPr/>
          <p:nvPr/>
        </p:nvSpPr>
        <p:spPr>
          <a:xfrm>
            <a:off x="7772400" y="512064"/>
            <a:ext cx="21488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Cambridge OCR • Component 2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10177272" y="429768"/>
            <a:ext cx="1325880" cy="320040"/>
          </a:xfrm>
          <a:prstGeom prst="roundRect">
            <a:avLst>
              <a:gd name="adj" fmla="val 22857"/>
            </a:avLst>
          </a:prstGeom>
          <a:solidFill>
            <a:srgbClr val="236F73"/>
          </a:solidFill>
          <a:ln w="12700">
            <a:solidFill>
              <a:srgbClr val="236F7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6"/>
          <p:cNvSpPr/>
          <p:nvPr/>
        </p:nvSpPr>
        <p:spPr>
          <a:xfrm>
            <a:off x="10268712" y="512064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Teacher deck</a:t>
            </a:r>
            <a:endParaRPr lang="en-US" sz="850" dirty="0"/>
          </a:p>
        </p:txBody>
      </p:sp>
      <p:pic>
        <p:nvPicPr>
          <p:cNvPr id="10" name="Image 1" descr="/mnt/data/the_sociology_guy_logo_cropp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20551" y="6272784"/>
            <a:ext cx="448466" cy="43891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292608"/>
            <a:ext cx="96926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Parsons in 1977</a:t>
            </a:r>
            <a:endParaRPr lang="en-US" sz="2550" dirty="0"/>
          </a:p>
        </p:txBody>
      </p:sp>
      <p:sp>
        <p:nvSpPr>
          <p:cNvPr id="3" name="Text 1"/>
          <p:cNvSpPr/>
          <p:nvPr/>
        </p:nvSpPr>
        <p:spPr>
          <a:xfrm>
            <a:off x="548640" y="822960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30" b="1" dirty="0">
                <a:solidFill>
                  <a:srgbClr val="236F73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Equality and inequality in modern society</a:t>
            </a:r>
            <a:endParaRPr lang="en-US" sz="1230" dirty="0"/>
          </a:p>
        </p:txBody>
      </p:sp>
      <p:sp>
        <p:nvSpPr>
          <p:cNvPr id="4" name="Shape 2"/>
          <p:cNvSpPr/>
          <p:nvPr/>
        </p:nvSpPr>
        <p:spPr>
          <a:xfrm>
            <a:off x="777240" y="1316736"/>
            <a:ext cx="118872" cy="118872"/>
          </a:xfrm>
          <a:prstGeom prst="ellipse">
            <a:avLst/>
          </a:prstGeom>
          <a:solidFill>
            <a:srgbClr val="236F73"/>
          </a:solidFill>
          <a:ln w="12700">
            <a:solidFill>
              <a:srgbClr val="236F7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1033272" y="1234440"/>
            <a:ext cx="1042416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Parsons did not simply say “all inequality is good”.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777240" y="2002536"/>
            <a:ext cx="118872" cy="118872"/>
          </a:xfrm>
          <a:prstGeom prst="ellipse">
            <a:avLst/>
          </a:prstGeom>
          <a:solidFill>
            <a:srgbClr val="236F73"/>
          </a:solidFill>
          <a:ln w="12700">
            <a:solidFill>
              <a:srgbClr val="236F7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1033272" y="1920240"/>
            <a:ext cx="1042416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He argued that modern societies combine equality of citizenship with unequal achievement-based rewards.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777240" y="2688336"/>
            <a:ext cx="118872" cy="118872"/>
          </a:xfrm>
          <a:prstGeom prst="ellipse">
            <a:avLst/>
          </a:prstGeom>
          <a:solidFill>
            <a:srgbClr val="236F73"/>
          </a:solidFill>
          <a:ln w="12700">
            <a:solidFill>
              <a:srgbClr val="236F7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7"/>
          <p:cNvSpPr/>
          <p:nvPr/>
        </p:nvSpPr>
        <p:spPr>
          <a:xfrm>
            <a:off x="1033272" y="2606040"/>
            <a:ext cx="1042416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Inequality becomes more legitimate when linked to universalistic standards, such as qualifications and performance.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777240" y="3374136"/>
            <a:ext cx="118872" cy="118872"/>
          </a:xfrm>
          <a:prstGeom prst="ellipse">
            <a:avLst/>
          </a:prstGeom>
          <a:solidFill>
            <a:srgbClr val="236F73"/>
          </a:solidFill>
          <a:ln w="12700">
            <a:solidFill>
              <a:srgbClr val="236F7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9"/>
          <p:cNvSpPr/>
          <p:nvPr/>
        </p:nvSpPr>
        <p:spPr>
          <a:xfrm>
            <a:off x="1033272" y="3291840"/>
            <a:ext cx="1042416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This helps explain why people may accept unequal income if they believe the system is fair.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868680" y="4572000"/>
            <a:ext cx="5029200" cy="868680"/>
          </a:xfrm>
          <a:prstGeom prst="roundRect">
            <a:avLst>
              <a:gd name="adj" fmla="val 8421"/>
            </a:avLst>
          </a:prstGeom>
          <a:solidFill>
            <a:srgbClr val="F7FAFB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3" name="Text 11"/>
          <p:cNvSpPr/>
          <p:nvPr/>
        </p:nvSpPr>
        <p:spPr>
          <a:xfrm>
            <a:off x="1033272" y="4709160"/>
            <a:ext cx="4700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Key phrase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1033272" y="5029200"/>
            <a:ext cx="4700016" cy="33832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“Inequality is accepted when it appears to reflect shared values and achievement.”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6263640" y="4572000"/>
            <a:ext cx="5029200" cy="868680"/>
          </a:xfrm>
          <a:prstGeom prst="roundRect">
            <a:avLst>
              <a:gd name="adj" fmla="val 8421"/>
            </a:avLst>
          </a:prstGeom>
          <a:solidFill>
            <a:srgbClr val="F7FAFB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Text 14"/>
          <p:cNvSpPr/>
          <p:nvPr/>
        </p:nvSpPr>
        <p:spPr>
          <a:xfrm>
            <a:off x="6428232" y="4709160"/>
            <a:ext cx="4700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Exam move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6428232" y="5029200"/>
            <a:ext cx="4700016" cy="33832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Always evaluate whether the system really measures achievement fairly.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11480" y="6446520"/>
            <a:ext cx="11292840" cy="0"/>
          </a:xfrm>
          <a:prstGeom prst="line">
            <a:avLst/>
          </a:prstGeom>
          <a:noFill/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9" name="Text 17"/>
          <p:cNvSpPr/>
          <p:nvPr/>
        </p:nvSpPr>
        <p:spPr>
          <a:xfrm>
            <a:off x="502920" y="6528816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3707A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Cambridge OCR A Level Sociology • Parsons (1977) • Social Inequality • 10</a:t>
            </a:r>
            <a:endParaRPr lang="en-US" sz="750" dirty="0"/>
          </a:p>
        </p:txBody>
      </p:sp>
      <p:pic>
        <p:nvPicPr>
          <p:cNvPr id="20" name="Image 0" descr="/mnt/data/the_sociology_guy_logo_cropp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5422" y="6382512"/>
            <a:ext cx="420437" cy="41148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292608"/>
            <a:ext cx="96926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Criticism: unequal starting points</a:t>
            </a:r>
            <a:endParaRPr lang="en-US" sz="2550" dirty="0"/>
          </a:p>
        </p:txBody>
      </p:sp>
      <p:sp>
        <p:nvSpPr>
          <p:cNvPr id="3" name="Text 1"/>
          <p:cNvSpPr/>
          <p:nvPr/>
        </p:nvSpPr>
        <p:spPr>
          <a:xfrm>
            <a:off x="548640" y="822960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30" b="1" dirty="0">
                <a:solidFill>
                  <a:srgbClr val="236F73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Meritocracy is weaker when wealth and opportunity are inherited</a:t>
            </a:r>
            <a:endParaRPr lang="en-US" sz="1230" dirty="0"/>
          </a:p>
        </p:txBody>
      </p:sp>
      <p:pic>
        <p:nvPicPr>
          <p:cNvPr id="4" name="Image 0" descr="/mnt/data/parsons_critique_balanc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1903095"/>
            <a:ext cx="4937760" cy="277749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715000" y="1508760"/>
            <a:ext cx="5349240" cy="868680"/>
          </a:xfrm>
          <a:prstGeom prst="roundRect">
            <a:avLst>
              <a:gd name="adj" fmla="val 8421"/>
            </a:avLst>
          </a:prstGeom>
          <a:solidFill>
            <a:srgbClr val="F7FAFB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Text 3"/>
          <p:cNvSpPr/>
          <p:nvPr/>
        </p:nvSpPr>
        <p:spPr>
          <a:xfrm>
            <a:off x="5879592" y="1627632"/>
            <a:ext cx="1234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A03A3A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10%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7132320" y="1673352"/>
            <a:ext cx="374904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20" b="1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The wealthiest 1% of households held the same share of wealth as the least wealthy 50% combined.</a:t>
            </a:r>
            <a:endParaRPr lang="en-US" sz="1020" dirty="0"/>
          </a:p>
        </p:txBody>
      </p:sp>
      <p:sp>
        <p:nvSpPr>
          <p:cNvPr id="8" name="Shape 5"/>
          <p:cNvSpPr/>
          <p:nvPr/>
        </p:nvSpPr>
        <p:spPr>
          <a:xfrm>
            <a:off x="5715000" y="2606040"/>
            <a:ext cx="5349240" cy="868680"/>
          </a:xfrm>
          <a:prstGeom prst="roundRect">
            <a:avLst>
              <a:gd name="adj" fmla="val 8421"/>
            </a:avLst>
          </a:prstGeom>
          <a:solidFill>
            <a:srgbClr val="F7FAFB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6"/>
          <p:cNvSpPr/>
          <p:nvPr/>
        </p:nvSpPr>
        <p:spPr>
          <a:xfrm>
            <a:off x="5879592" y="2724912"/>
            <a:ext cx="1234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£1.2m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7132320" y="2770632"/>
            <a:ext cx="374904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20" b="1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The wealthiest 10% of households had wealth of £1,200,500 or more.</a:t>
            </a:r>
            <a:endParaRPr lang="en-US" sz="1020" dirty="0"/>
          </a:p>
        </p:txBody>
      </p:sp>
      <p:sp>
        <p:nvSpPr>
          <p:cNvPr id="11" name="Shape 8"/>
          <p:cNvSpPr/>
          <p:nvPr/>
        </p:nvSpPr>
        <p:spPr>
          <a:xfrm>
            <a:off x="5715000" y="3703320"/>
            <a:ext cx="5349240" cy="868680"/>
          </a:xfrm>
          <a:prstGeom prst="roundRect">
            <a:avLst>
              <a:gd name="adj" fmla="val 8421"/>
            </a:avLst>
          </a:prstGeom>
          <a:solidFill>
            <a:srgbClr val="F7FAFB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Text 9"/>
          <p:cNvSpPr/>
          <p:nvPr/>
        </p:nvSpPr>
        <p:spPr>
          <a:xfrm>
            <a:off x="5879592" y="3822192"/>
            <a:ext cx="1234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236F73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£16.5k</a:t>
            </a:r>
            <a:endParaRPr lang="en-US" sz="2200" dirty="0"/>
          </a:p>
        </p:txBody>
      </p:sp>
      <p:sp>
        <p:nvSpPr>
          <p:cNvPr id="13" name="Text 10"/>
          <p:cNvSpPr/>
          <p:nvPr/>
        </p:nvSpPr>
        <p:spPr>
          <a:xfrm>
            <a:off x="7132320" y="3867912"/>
            <a:ext cx="374904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20" b="1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The least wealthy 10% had £16,500 or less.</a:t>
            </a:r>
            <a:endParaRPr lang="en-US" sz="1020" dirty="0"/>
          </a:p>
        </p:txBody>
      </p:sp>
      <p:sp>
        <p:nvSpPr>
          <p:cNvPr id="14" name="Shape 11"/>
          <p:cNvSpPr/>
          <p:nvPr/>
        </p:nvSpPr>
        <p:spPr>
          <a:xfrm>
            <a:off x="5715000" y="4892040"/>
            <a:ext cx="5349240" cy="731520"/>
          </a:xfrm>
          <a:prstGeom prst="roundRect">
            <a:avLst>
              <a:gd name="adj" fmla="val 10000"/>
            </a:avLst>
          </a:prstGeom>
          <a:solidFill>
            <a:srgbClr val="F7FAFB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5" name="Text 12"/>
          <p:cNvSpPr/>
          <p:nvPr/>
        </p:nvSpPr>
        <p:spPr>
          <a:xfrm>
            <a:off x="5879592" y="5029200"/>
            <a:ext cx="50200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Evaluation</a:t>
            </a:r>
            <a:endParaRPr lang="en-US" sz="1250" dirty="0"/>
          </a:p>
        </p:txBody>
      </p:sp>
      <p:sp>
        <p:nvSpPr>
          <p:cNvPr id="16" name="Text 13"/>
          <p:cNvSpPr/>
          <p:nvPr/>
        </p:nvSpPr>
        <p:spPr>
          <a:xfrm>
            <a:off x="5879592" y="5349240"/>
            <a:ext cx="5020056" cy="20116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If families pass on wealth and advantage, rewards may reproduce privilege rather than merit.</a:t>
            </a:r>
            <a:endParaRPr lang="en-US" sz="1050" dirty="0"/>
          </a:p>
        </p:txBody>
      </p:sp>
      <p:sp>
        <p:nvSpPr>
          <p:cNvPr id="17" name="Text 14"/>
          <p:cNvSpPr/>
          <p:nvPr/>
        </p:nvSpPr>
        <p:spPr>
          <a:xfrm>
            <a:off x="566928" y="6172200"/>
            <a:ext cx="905256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30" dirty="0">
                <a:solidFill>
                  <a:srgbClr val="63707A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Evidence: ONS household wealth, Great Britain, April 2020 to March 2022; House of Commons Library summary.</a:t>
            </a:r>
            <a:endParaRPr lang="en-US" sz="630" dirty="0"/>
          </a:p>
        </p:txBody>
      </p:sp>
      <p:sp>
        <p:nvSpPr>
          <p:cNvPr id="18" name="Shape 15"/>
          <p:cNvSpPr/>
          <p:nvPr/>
        </p:nvSpPr>
        <p:spPr>
          <a:xfrm>
            <a:off x="411480" y="6446520"/>
            <a:ext cx="11292840" cy="0"/>
          </a:xfrm>
          <a:prstGeom prst="line">
            <a:avLst/>
          </a:prstGeom>
          <a:noFill/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9" name="Text 16"/>
          <p:cNvSpPr/>
          <p:nvPr/>
        </p:nvSpPr>
        <p:spPr>
          <a:xfrm>
            <a:off x="502920" y="6528816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3707A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Cambridge OCR A Level Sociology • Parsons (1977) • Social Inequality • 11</a:t>
            </a:r>
            <a:endParaRPr lang="en-US" sz="750" dirty="0"/>
          </a:p>
        </p:txBody>
      </p:sp>
      <p:pic>
        <p:nvPicPr>
          <p:cNvPr id="20" name="Image 1" descr="/mnt/data/the_sociology_guy_logo_cropp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25422" y="6382512"/>
            <a:ext cx="420437" cy="41148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292608"/>
            <a:ext cx="96926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Criticism: whose values count?</a:t>
            </a:r>
            <a:endParaRPr lang="en-US" sz="2550" dirty="0"/>
          </a:p>
        </p:txBody>
      </p:sp>
      <p:sp>
        <p:nvSpPr>
          <p:cNvPr id="3" name="Text 1"/>
          <p:cNvSpPr/>
          <p:nvPr/>
        </p:nvSpPr>
        <p:spPr>
          <a:xfrm>
            <a:off x="548640" y="822960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30" b="1" dirty="0">
                <a:solidFill>
                  <a:srgbClr val="236F73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Marxist, feminist and Weberian responses</a:t>
            </a:r>
            <a:endParaRPr lang="en-US" sz="1230" dirty="0"/>
          </a:p>
        </p:txBody>
      </p:sp>
      <p:sp>
        <p:nvSpPr>
          <p:cNvPr id="4" name="Shape 2"/>
          <p:cNvSpPr/>
          <p:nvPr/>
        </p:nvSpPr>
        <p:spPr>
          <a:xfrm>
            <a:off x="731520" y="1234440"/>
            <a:ext cx="3383280" cy="1234440"/>
          </a:xfrm>
          <a:prstGeom prst="roundRect">
            <a:avLst>
              <a:gd name="adj" fmla="val 5926"/>
            </a:avLst>
          </a:prstGeom>
          <a:solidFill>
            <a:srgbClr val="F7FAFB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896112" y="1371600"/>
            <a:ext cx="305409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Marxist critique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896112" y="1691640"/>
            <a:ext cx="3054096" cy="70408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Shared values may be ruling-class ideology. Inequality can protect ownership and class power.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4407408" y="1234440"/>
            <a:ext cx="3383280" cy="1234440"/>
          </a:xfrm>
          <a:prstGeom prst="roundRect">
            <a:avLst>
              <a:gd name="adj" fmla="val 5926"/>
            </a:avLst>
          </a:prstGeom>
          <a:solidFill>
            <a:srgbClr val="F7FAFB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Text 6"/>
          <p:cNvSpPr/>
          <p:nvPr/>
        </p:nvSpPr>
        <p:spPr>
          <a:xfrm>
            <a:off x="4572000" y="1371600"/>
            <a:ext cx="305409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Feminist critique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4572000" y="1691640"/>
            <a:ext cx="3054096" cy="70408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Care work and domestic labour are essential but often undervalued and underpaid.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8092440" y="1234440"/>
            <a:ext cx="3383280" cy="1234440"/>
          </a:xfrm>
          <a:prstGeom prst="roundRect">
            <a:avLst>
              <a:gd name="adj" fmla="val 5926"/>
            </a:avLst>
          </a:prstGeom>
          <a:solidFill>
            <a:srgbClr val="F7FAFB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9"/>
          <p:cNvSpPr/>
          <p:nvPr/>
        </p:nvSpPr>
        <p:spPr>
          <a:xfrm>
            <a:off x="8257032" y="1371600"/>
            <a:ext cx="305409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Weberian critique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8257032" y="1691640"/>
            <a:ext cx="3054096" cy="70408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Rewards may reflect market situation, status closure and power rather than functional importance.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914400" y="3063240"/>
            <a:ext cx="10241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Class discussion: is society rewarding contribution, scarcity, power or cultural status?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1097280" y="3886200"/>
            <a:ext cx="2240280" cy="320040"/>
          </a:xfrm>
          <a:prstGeom prst="roundRect">
            <a:avLst>
              <a:gd name="adj" fmla="val 22857"/>
            </a:avLst>
          </a:prstGeom>
          <a:solidFill>
            <a:srgbClr val="236F73"/>
          </a:solidFill>
          <a:ln w="12700">
            <a:solidFill>
              <a:srgbClr val="236F7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5" name="Text 13"/>
          <p:cNvSpPr/>
          <p:nvPr/>
        </p:nvSpPr>
        <p:spPr>
          <a:xfrm>
            <a:off x="1188720" y="3968496"/>
            <a:ext cx="20574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Contribution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4572000" y="3886200"/>
            <a:ext cx="2240280" cy="320040"/>
          </a:xfrm>
          <a:prstGeom prst="roundRect">
            <a:avLst>
              <a:gd name="adj" fmla="val 22857"/>
            </a:avLst>
          </a:prstGeom>
          <a:solidFill>
            <a:srgbClr val="0B2D45"/>
          </a:solidFill>
          <a:ln w="12700">
            <a:solidFill>
              <a:srgbClr val="0B2D4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7" name="Text 15"/>
          <p:cNvSpPr/>
          <p:nvPr/>
        </p:nvSpPr>
        <p:spPr>
          <a:xfrm>
            <a:off x="4663440" y="3968496"/>
            <a:ext cx="20574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Scarcity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8046720" y="3886200"/>
            <a:ext cx="2240280" cy="320040"/>
          </a:xfrm>
          <a:prstGeom prst="roundRect">
            <a:avLst>
              <a:gd name="adj" fmla="val 22857"/>
            </a:avLst>
          </a:prstGeom>
          <a:solidFill>
            <a:srgbClr val="236F73"/>
          </a:solidFill>
          <a:ln w="12700">
            <a:solidFill>
              <a:srgbClr val="236F7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9" name="Text 17"/>
          <p:cNvSpPr/>
          <p:nvPr/>
        </p:nvSpPr>
        <p:spPr>
          <a:xfrm>
            <a:off x="8138160" y="3968496"/>
            <a:ext cx="20574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Power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1097280" y="4663440"/>
            <a:ext cx="2240280" cy="320040"/>
          </a:xfrm>
          <a:prstGeom prst="roundRect">
            <a:avLst>
              <a:gd name="adj" fmla="val 22857"/>
            </a:avLst>
          </a:prstGeom>
          <a:solidFill>
            <a:srgbClr val="0B2D45"/>
          </a:solidFill>
          <a:ln w="12700">
            <a:solidFill>
              <a:srgbClr val="0B2D4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1" name="Text 19"/>
          <p:cNvSpPr/>
          <p:nvPr/>
        </p:nvSpPr>
        <p:spPr>
          <a:xfrm>
            <a:off x="1188720" y="4745736"/>
            <a:ext cx="20574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Credentials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4572000" y="4663440"/>
            <a:ext cx="2240280" cy="320040"/>
          </a:xfrm>
          <a:prstGeom prst="roundRect">
            <a:avLst>
              <a:gd name="adj" fmla="val 22857"/>
            </a:avLst>
          </a:prstGeom>
          <a:solidFill>
            <a:srgbClr val="236F73"/>
          </a:solidFill>
          <a:ln w="12700">
            <a:solidFill>
              <a:srgbClr val="236F7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3" name="Text 21"/>
          <p:cNvSpPr/>
          <p:nvPr/>
        </p:nvSpPr>
        <p:spPr>
          <a:xfrm>
            <a:off x="4663440" y="4745736"/>
            <a:ext cx="20574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Networks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8046720" y="4663440"/>
            <a:ext cx="2240280" cy="320040"/>
          </a:xfrm>
          <a:prstGeom prst="roundRect">
            <a:avLst>
              <a:gd name="adj" fmla="val 22857"/>
            </a:avLst>
          </a:prstGeom>
          <a:solidFill>
            <a:srgbClr val="0B2D45"/>
          </a:solidFill>
          <a:ln w="12700">
            <a:solidFill>
              <a:srgbClr val="0B2D4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5" name="Text 23"/>
          <p:cNvSpPr/>
          <p:nvPr/>
        </p:nvSpPr>
        <p:spPr>
          <a:xfrm>
            <a:off x="8138160" y="4745736"/>
            <a:ext cx="20574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Inheritance</a:t>
            </a: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411480" y="6446520"/>
            <a:ext cx="11292840" cy="0"/>
          </a:xfrm>
          <a:prstGeom prst="line">
            <a:avLst/>
          </a:prstGeom>
          <a:noFill/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7" name="Text 25"/>
          <p:cNvSpPr/>
          <p:nvPr/>
        </p:nvSpPr>
        <p:spPr>
          <a:xfrm>
            <a:off x="502920" y="6528816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3707A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Cambridge OCR A Level Sociology • Parsons (1977) • Social Inequality • 12</a:t>
            </a:r>
            <a:endParaRPr lang="en-US" sz="750" dirty="0"/>
          </a:p>
        </p:txBody>
      </p:sp>
      <p:pic>
        <p:nvPicPr>
          <p:cNvPr id="28" name="Image 0" descr="/mnt/data/the_sociology_guy_logo_cropp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5422" y="6382512"/>
            <a:ext cx="420437" cy="41148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292608"/>
            <a:ext cx="96926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Activity 3: Parsons evaluation corners</a:t>
            </a:r>
            <a:endParaRPr lang="en-US" sz="2550" dirty="0"/>
          </a:p>
        </p:txBody>
      </p:sp>
      <p:sp>
        <p:nvSpPr>
          <p:cNvPr id="3" name="Text 1"/>
          <p:cNvSpPr/>
          <p:nvPr/>
        </p:nvSpPr>
        <p:spPr>
          <a:xfrm>
            <a:off x="548640" y="822960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30" b="1" dirty="0">
                <a:solidFill>
                  <a:srgbClr val="236F73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Limited resources: four corners of the classroom</a:t>
            </a:r>
            <a:endParaRPr lang="en-US" sz="1230" dirty="0"/>
          </a:p>
        </p:txBody>
      </p:sp>
      <p:sp>
        <p:nvSpPr>
          <p:cNvPr id="4" name="Shape 2"/>
          <p:cNvSpPr/>
          <p:nvPr/>
        </p:nvSpPr>
        <p:spPr>
          <a:xfrm>
            <a:off x="777240" y="1234440"/>
            <a:ext cx="4800600" cy="868680"/>
          </a:xfrm>
          <a:prstGeom prst="roundRect">
            <a:avLst>
              <a:gd name="adj" fmla="val 8421"/>
            </a:avLst>
          </a:prstGeom>
          <a:solidFill>
            <a:srgbClr val="F7FAFB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941832" y="1371600"/>
            <a:ext cx="44714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Statement 1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941832" y="1691640"/>
            <a:ext cx="4471416" cy="33832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“Inequality motivates people to work harder.”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263640" y="1234440"/>
            <a:ext cx="4800600" cy="868680"/>
          </a:xfrm>
          <a:prstGeom prst="roundRect">
            <a:avLst>
              <a:gd name="adj" fmla="val 8421"/>
            </a:avLst>
          </a:prstGeom>
          <a:solidFill>
            <a:srgbClr val="EAF4F5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Text 6"/>
          <p:cNvSpPr/>
          <p:nvPr/>
        </p:nvSpPr>
        <p:spPr>
          <a:xfrm>
            <a:off x="6428232" y="1371600"/>
            <a:ext cx="44714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Statement 2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6428232" y="1691640"/>
            <a:ext cx="4471416" cy="33832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“Education is broadly meritocratic.”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777240" y="2468880"/>
            <a:ext cx="4800600" cy="868680"/>
          </a:xfrm>
          <a:prstGeom prst="roundRect">
            <a:avLst>
              <a:gd name="adj" fmla="val 8421"/>
            </a:avLst>
          </a:prstGeom>
          <a:solidFill>
            <a:srgbClr val="F7FAFB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9"/>
          <p:cNvSpPr/>
          <p:nvPr/>
        </p:nvSpPr>
        <p:spPr>
          <a:xfrm>
            <a:off x="941832" y="2606040"/>
            <a:ext cx="44714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Statement 3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941832" y="2926080"/>
            <a:ext cx="4471416" cy="33832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“High pay usually reflects social importance.”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263640" y="2468880"/>
            <a:ext cx="4800600" cy="868680"/>
          </a:xfrm>
          <a:prstGeom prst="roundRect">
            <a:avLst>
              <a:gd name="adj" fmla="val 8421"/>
            </a:avLst>
          </a:prstGeom>
          <a:solidFill>
            <a:srgbClr val="EAF4F5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Text 12"/>
          <p:cNvSpPr/>
          <p:nvPr/>
        </p:nvSpPr>
        <p:spPr>
          <a:xfrm>
            <a:off x="6428232" y="2606040"/>
            <a:ext cx="44714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Statement 4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6428232" y="2926080"/>
            <a:ext cx="4471416" cy="33832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“Inequality creates social order more than conflict.”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777240" y="3977640"/>
            <a:ext cx="3383280" cy="1234440"/>
          </a:xfrm>
          <a:prstGeom prst="roundRect">
            <a:avLst>
              <a:gd name="adj" fmla="val 5926"/>
            </a:avLst>
          </a:prstGeom>
          <a:solidFill>
            <a:srgbClr val="F7FAFB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7" name="Text 15"/>
          <p:cNvSpPr/>
          <p:nvPr/>
        </p:nvSpPr>
        <p:spPr>
          <a:xfrm>
            <a:off x="941832" y="4114800"/>
            <a:ext cx="305409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Corners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941832" y="4434840"/>
            <a:ext cx="3054096" cy="70408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Strongly agree • agree • disagree • strongly disagree.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4434840" y="3977640"/>
            <a:ext cx="3383280" cy="1234440"/>
          </a:xfrm>
          <a:prstGeom prst="roundRect">
            <a:avLst>
              <a:gd name="adj" fmla="val 5926"/>
            </a:avLst>
          </a:prstGeom>
          <a:solidFill>
            <a:srgbClr val="F7FAFB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0" name="Text 18"/>
          <p:cNvSpPr/>
          <p:nvPr/>
        </p:nvSpPr>
        <p:spPr>
          <a:xfrm>
            <a:off x="4599432" y="4114800"/>
            <a:ext cx="305409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Rules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4599432" y="4434840"/>
            <a:ext cx="3054096" cy="70408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Move to a corner. Use Parsons and evidence to justify your position.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8092440" y="3977640"/>
            <a:ext cx="3383280" cy="1234440"/>
          </a:xfrm>
          <a:prstGeom prst="roundRect">
            <a:avLst>
              <a:gd name="adj" fmla="val 5926"/>
            </a:avLst>
          </a:prstGeom>
          <a:solidFill>
            <a:srgbClr val="F7FAFB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3" name="Text 21"/>
          <p:cNvSpPr/>
          <p:nvPr/>
        </p:nvSpPr>
        <p:spPr>
          <a:xfrm>
            <a:off x="8257032" y="4114800"/>
            <a:ext cx="305409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Upgrade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8257032" y="4434840"/>
            <a:ext cx="3054096" cy="70408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Change corner if another student gives stronger evidence.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411480" y="6446520"/>
            <a:ext cx="11292840" cy="0"/>
          </a:xfrm>
          <a:prstGeom prst="line">
            <a:avLst/>
          </a:prstGeom>
          <a:noFill/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6" name="Text 24"/>
          <p:cNvSpPr/>
          <p:nvPr/>
        </p:nvSpPr>
        <p:spPr>
          <a:xfrm>
            <a:off x="502920" y="6528816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3707A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Cambridge OCR A Level Sociology • Parsons (1977) • Social Inequality • 13</a:t>
            </a:r>
            <a:endParaRPr lang="en-US" sz="750" dirty="0"/>
          </a:p>
        </p:txBody>
      </p:sp>
      <p:pic>
        <p:nvPicPr>
          <p:cNvPr id="27" name="Image 0" descr="/mnt/data/the_sociology_guy_logo_cropp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5422" y="6382512"/>
            <a:ext cx="420437" cy="41148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292608"/>
            <a:ext cx="96926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OCR paragraph scaffold</a:t>
            </a:r>
            <a:endParaRPr lang="en-US" sz="2550" dirty="0"/>
          </a:p>
        </p:txBody>
      </p:sp>
      <p:sp>
        <p:nvSpPr>
          <p:cNvPr id="3" name="Text 1"/>
          <p:cNvSpPr/>
          <p:nvPr/>
        </p:nvSpPr>
        <p:spPr>
          <a:xfrm>
            <a:off x="548640" y="822960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30" b="1" dirty="0">
                <a:solidFill>
                  <a:srgbClr val="236F73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Explain and evaluate Parsons on social inequality</a:t>
            </a:r>
            <a:endParaRPr lang="en-US" sz="1230" dirty="0"/>
          </a:p>
        </p:txBody>
      </p:sp>
      <p:sp>
        <p:nvSpPr>
          <p:cNvPr id="4" name="Shape 2"/>
          <p:cNvSpPr/>
          <p:nvPr/>
        </p:nvSpPr>
        <p:spPr>
          <a:xfrm>
            <a:off x="731520" y="1143000"/>
            <a:ext cx="10698480" cy="640080"/>
          </a:xfrm>
          <a:prstGeom prst="roundRect">
            <a:avLst>
              <a:gd name="adj" fmla="val 11429"/>
            </a:avLst>
          </a:prstGeom>
          <a:solidFill>
            <a:srgbClr val="F7FAFB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896112" y="1280160"/>
            <a:ext cx="1036929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Point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896112" y="1600200"/>
            <a:ext cx="10369296" cy="10972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Parsons argues that social inequality is linked to value consensus and meritocratic role allocation.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731520" y="1920240"/>
            <a:ext cx="10698480" cy="640080"/>
          </a:xfrm>
          <a:prstGeom prst="roundRect">
            <a:avLst>
              <a:gd name="adj" fmla="val 11429"/>
            </a:avLst>
          </a:prstGeom>
          <a:solidFill>
            <a:srgbClr val="F7FAFB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Text 6"/>
          <p:cNvSpPr/>
          <p:nvPr/>
        </p:nvSpPr>
        <p:spPr>
          <a:xfrm>
            <a:off x="896112" y="2057400"/>
            <a:ext cx="1036929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Explain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896112" y="2377440"/>
            <a:ext cx="10369296" cy="10972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Society ranks people and roles according to shared values such as achievement, responsibility and contribution.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731520" y="2697480"/>
            <a:ext cx="10698480" cy="640080"/>
          </a:xfrm>
          <a:prstGeom prst="roundRect">
            <a:avLst>
              <a:gd name="adj" fmla="val 11429"/>
            </a:avLst>
          </a:prstGeom>
          <a:solidFill>
            <a:srgbClr val="F7FAFB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9"/>
          <p:cNvSpPr/>
          <p:nvPr/>
        </p:nvSpPr>
        <p:spPr>
          <a:xfrm>
            <a:off x="896112" y="2834640"/>
            <a:ext cx="1036929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Apply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896112" y="3154680"/>
            <a:ext cx="10369296" cy="10972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In education and work, qualifications may operate as evidence of achievement, linking effort to rewards.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731520" y="3474720"/>
            <a:ext cx="10698480" cy="640080"/>
          </a:xfrm>
          <a:prstGeom prst="roundRect">
            <a:avLst>
              <a:gd name="adj" fmla="val 11429"/>
            </a:avLst>
          </a:prstGeom>
          <a:solidFill>
            <a:srgbClr val="F7FAFB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Text 12"/>
          <p:cNvSpPr/>
          <p:nvPr/>
        </p:nvSpPr>
        <p:spPr>
          <a:xfrm>
            <a:off x="896112" y="3611880"/>
            <a:ext cx="1036929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Evidence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896112" y="3931920"/>
            <a:ext cx="10369296" cy="10972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Data on income returns to education supports the idea that qualifications bring labour market rewards.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731520" y="4251960"/>
            <a:ext cx="10698480" cy="640080"/>
          </a:xfrm>
          <a:prstGeom prst="roundRect">
            <a:avLst>
              <a:gd name="adj" fmla="val 11429"/>
            </a:avLst>
          </a:prstGeom>
          <a:solidFill>
            <a:srgbClr val="F7FAFB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7" name="Text 15"/>
          <p:cNvSpPr/>
          <p:nvPr/>
        </p:nvSpPr>
        <p:spPr>
          <a:xfrm>
            <a:off x="896112" y="4389120"/>
            <a:ext cx="1036929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Evaluate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896112" y="4709160"/>
            <a:ext cx="10369296" cy="10972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However, wealth inequality and unequal access to opportunities suggest that rewards are not purely meritocratic.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731520" y="5029200"/>
            <a:ext cx="10698480" cy="640080"/>
          </a:xfrm>
          <a:prstGeom prst="roundRect">
            <a:avLst>
              <a:gd name="adj" fmla="val 11429"/>
            </a:avLst>
          </a:prstGeom>
          <a:solidFill>
            <a:srgbClr val="F7FAFB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0" name="Text 18"/>
          <p:cNvSpPr/>
          <p:nvPr/>
        </p:nvSpPr>
        <p:spPr>
          <a:xfrm>
            <a:off x="896112" y="5166360"/>
            <a:ext cx="1036929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Judgement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896112" y="5486400"/>
            <a:ext cx="10369296" cy="10972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Parsons explains why inequality may appear legitimate, but critics argue it can reproduce privilege.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411480" y="6446520"/>
            <a:ext cx="11292840" cy="0"/>
          </a:xfrm>
          <a:prstGeom prst="line">
            <a:avLst/>
          </a:prstGeom>
          <a:noFill/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3" name="Text 21"/>
          <p:cNvSpPr/>
          <p:nvPr/>
        </p:nvSpPr>
        <p:spPr>
          <a:xfrm>
            <a:off x="502920" y="6528816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3707A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Cambridge OCR A Level Sociology • Parsons (1977) • Social Inequality • 14</a:t>
            </a:r>
            <a:endParaRPr lang="en-US" sz="750" dirty="0"/>
          </a:p>
        </p:txBody>
      </p:sp>
      <p:pic>
        <p:nvPicPr>
          <p:cNvPr id="24" name="Image 0" descr="/mnt/data/the_sociology_guy_logo_cropp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5422" y="6382512"/>
            <a:ext cx="420437" cy="41148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292608"/>
            <a:ext cx="96926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Plenary: one sentence judgement</a:t>
            </a:r>
            <a:endParaRPr lang="en-US" sz="2550" dirty="0"/>
          </a:p>
        </p:txBody>
      </p:sp>
      <p:sp>
        <p:nvSpPr>
          <p:cNvPr id="3" name="Text 1"/>
          <p:cNvSpPr/>
          <p:nvPr/>
        </p:nvSpPr>
        <p:spPr>
          <a:xfrm>
            <a:off x="548640" y="822960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30" b="1" dirty="0">
                <a:solidFill>
                  <a:srgbClr val="236F73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What should students remember?</a:t>
            </a:r>
            <a:endParaRPr lang="en-US" sz="1230" dirty="0"/>
          </a:p>
        </p:txBody>
      </p:sp>
      <p:sp>
        <p:nvSpPr>
          <p:cNvPr id="4" name="Text 2"/>
          <p:cNvSpPr/>
          <p:nvPr/>
        </p:nvSpPr>
        <p:spPr>
          <a:xfrm>
            <a:off x="731520" y="1234440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Complete one of these sentences: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914400" y="1920240"/>
            <a:ext cx="10058400" cy="749808"/>
          </a:xfrm>
          <a:prstGeom prst="roundRect">
            <a:avLst>
              <a:gd name="adj" fmla="val 9756"/>
            </a:avLst>
          </a:prstGeom>
          <a:solidFill>
            <a:srgbClr val="F7FAFB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Text 4"/>
          <p:cNvSpPr/>
          <p:nvPr/>
        </p:nvSpPr>
        <p:spPr>
          <a:xfrm>
            <a:off x="1078992" y="2057400"/>
            <a:ext cx="97292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Sentence 1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1078992" y="2377440"/>
            <a:ext cx="9729216" cy="21945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Parsons is useful because...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914400" y="2834640"/>
            <a:ext cx="10058400" cy="749808"/>
          </a:xfrm>
          <a:prstGeom prst="roundRect">
            <a:avLst>
              <a:gd name="adj" fmla="val 9756"/>
            </a:avLst>
          </a:prstGeom>
          <a:solidFill>
            <a:srgbClr val="F7FAFB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7"/>
          <p:cNvSpPr/>
          <p:nvPr/>
        </p:nvSpPr>
        <p:spPr>
          <a:xfrm>
            <a:off x="1078992" y="2971800"/>
            <a:ext cx="97292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Sentence 2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1078992" y="3291840"/>
            <a:ext cx="9729216" cy="21945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Parsons is limited because...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914400" y="3749040"/>
            <a:ext cx="10058400" cy="749808"/>
          </a:xfrm>
          <a:prstGeom prst="roundRect">
            <a:avLst>
              <a:gd name="adj" fmla="val 9756"/>
            </a:avLst>
          </a:prstGeom>
          <a:solidFill>
            <a:srgbClr val="F7FAFB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Text 10"/>
          <p:cNvSpPr/>
          <p:nvPr/>
        </p:nvSpPr>
        <p:spPr>
          <a:xfrm>
            <a:off x="1078992" y="3886200"/>
            <a:ext cx="97292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Sentence 3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1078992" y="4206240"/>
            <a:ext cx="9729216" cy="21945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The strongest evidence against meritocracy is...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1874520" y="5074920"/>
            <a:ext cx="8503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36F73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Best answer uses: concept + evidence + judgement.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11480" y="6446520"/>
            <a:ext cx="11292840" cy="0"/>
          </a:xfrm>
          <a:prstGeom prst="line">
            <a:avLst/>
          </a:prstGeom>
          <a:noFill/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Text 14"/>
          <p:cNvSpPr/>
          <p:nvPr/>
        </p:nvSpPr>
        <p:spPr>
          <a:xfrm>
            <a:off x="502920" y="6528816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3707A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Cambridge OCR A Level Sociology • Parsons (1977) • Social Inequality • 15</a:t>
            </a:r>
            <a:endParaRPr lang="en-US" sz="750" dirty="0"/>
          </a:p>
        </p:txBody>
      </p:sp>
      <p:pic>
        <p:nvPicPr>
          <p:cNvPr id="17" name="Image 0" descr="/mnt/data/the_sociology_guy_logo_cropp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5422" y="6382512"/>
            <a:ext cx="420437" cy="41148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292608"/>
            <a:ext cx="96926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Teacher reference slide</a:t>
            </a:r>
            <a:endParaRPr lang="en-US" sz="2550" dirty="0"/>
          </a:p>
        </p:txBody>
      </p:sp>
      <p:sp>
        <p:nvSpPr>
          <p:cNvPr id="3" name="Text 1"/>
          <p:cNvSpPr/>
          <p:nvPr/>
        </p:nvSpPr>
        <p:spPr>
          <a:xfrm>
            <a:off x="548640" y="822960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30" b="1" dirty="0">
                <a:solidFill>
                  <a:srgbClr val="236F73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Sources and evidence used in this deck</a:t>
            </a:r>
            <a:endParaRPr lang="en-US" sz="1230" dirty="0"/>
          </a:p>
        </p:txBody>
      </p:sp>
      <p:sp>
        <p:nvSpPr>
          <p:cNvPr id="4" name="Shape 2"/>
          <p:cNvSpPr/>
          <p:nvPr/>
        </p:nvSpPr>
        <p:spPr>
          <a:xfrm>
            <a:off x="777240" y="1408176"/>
            <a:ext cx="118872" cy="118872"/>
          </a:xfrm>
          <a:prstGeom prst="ellipse">
            <a:avLst/>
          </a:prstGeom>
          <a:solidFill>
            <a:srgbClr val="236F73"/>
          </a:solidFill>
          <a:ln w="12700">
            <a:solidFill>
              <a:srgbClr val="236F7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1033272" y="1325880"/>
            <a:ext cx="1024128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Parsons, T. (1977) writings on equality, inequality and social stratification.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777240" y="2002536"/>
            <a:ext cx="118872" cy="118872"/>
          </a:xfrm>
          <a:prstGeom prst="ellipse">
            <a:avLst/>
          </a:prstGeom>
          <a:solidFill>
            <a:srgbClr val="236F73"/>
          </a:solidFill>
          <a:ln w="12700">
            <a:solidFill>
              <a:srgbClr val="236F7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1033272" y="1920240"/>
            <a:ext cx="1024128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Social Mobility Commission: income returns to education, data for the 3 years to 2024.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777240" y="2596896"/>
            <a:ext cx="118872" cy="118872"/>
          </a:xfrm>
          <a:prstGeom prst="ellipse">
            <a:avLst/>
          </a:prstGeom>
          <a:solidFill>
            <a:srgbClr val="236F73"/>
          </a:solidFill>
          <a:ln w="12700">
            <a:solidFill>
              <a:srgbClr val="236F7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7"/>
          <p:cNvSpPr/>
          <p:nvPr/>
        </p:nvSpPr>
        <p:spPr>
          <a:xfrm>
            <a:off x="1033272" y="2514600"/>
            <a:ext cx="1024128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ONS: household total wealth in Great Britain, April 2020 to March 2022.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777240" y="3191256"/>
            <a:ext cx="118872" cy="118872"/>
          </a:xfrm>
          <a:prstGeom prst="ellipse">
            <a:avLst/>
          </a:prstGeom>
          <a:solidFill>
            <a:srgbClr val="236F73"/>
          </a:solidFill>
          <a:ln w="12700">
            <a:solidFill>
              <a:srgbClr val="236F7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9"/>
          <p:cNvSpPr/>
          <p:nvPr/>
        </p:nvSpPr>
        <p:spPr>
          <a:xfrm>
            <a:off x="1033272" y="3108960"/>
            <a:ext cx="1024128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House of Commons Library: Wealth in Great Britain briefing.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777240" y="3785616"/>
            <a:ext cx="118872" cy="118872"/>
          </a:xfrm>
          <a:prstGeom prst="ellipse">
            <a:avLst/>
          </a:prstGeom>
          <a:solidFill>
            <a:srgbClr val="236F73"/>
          </a:solidFill>
          <a:ln w="12700">
            <a:solidFill>
              <a:srgbClr val="236F7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3" name="Text 11"/>
          <p:cNvSpPr/>
          <p:nvPr/>
        </p:nvSpPr>
        <p:spPr>
          <a:xfrm>
            <a:off x="1033272" y="3703320"/>
            <a:ext cx="1024128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Cambridge OCR A Level Sociology: Component 2, Understanding Social Inequalities.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68680" y="4800600"/>
            <a:ext cx="10241280" cy="640080"/>
          </a:xfrm>
          <a:prstGeom prst="roundRect">
            <a:avLst>
              <a:gd name="adj" fmla="val 11429"/>
            </a:avLst>
          </a:prstGeom>
          <a:solidFill>
            <a:srgbClr val="F7FAFB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5" name="Text 13"/>
          <p:cNvSpPr/>
          <p:nvPr/>
        </p:nvSpPr>
        <p:spPr>
          <a:xfrm>
            <a:off x="1033272" y="4937760"/>
            <a:ext cx="991209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Teacher note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1033272" y="5257800"/>
            <a:ext cx="9912096" cy="10972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The aim is not to prove Parsons right or wrong, but to help students explain, apply and evaluate the functionalist position.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411480" y="6446520"/>
            <a:ext cx="11292840" cy="0"/>
          </a:xfrm>
          <a:prstGeom prst="line">
            <a:avLst/>
          </a:prstGeom>
          <a:noFill/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8" name="Text 16"/>
          <p:cNvSpPr/>
          <p:nvPr/>
        </p:nvSpPr>
        <p:spPr>
          <a:xfrm>
            <a:off x="502920" y="6528816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3707A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Cambridge OCR A Level Sociology • Parsons (1977) • Social Inequality • 16</a:t>
            </a:r>
            <a:endParaRPr lang="en-US" sz="750" dirty="0"/>
          </a:p>
        </p:txBody>
      </p:sp>
      <p:pic>
        <p:nvPicPr>
          <p:cNvPr id="19" name="Image 0" descr="/mnt/data/the_sociology_guy_logo_cropp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5422" y="6382512"/>
            <a:ext cx="420437" cy="4114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292608"/>
            <a:ext cx="96926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Lesson focus</a:t>
            </a:r>
            <a:endParaRPr lang="en-US" sz="2550" dirty="0"/>
          </a:p>
        </p:txBody>
      </p:sp>
      <p:sp>
        <p:nvSpPr>
          <p:cNvPr id="3" name="Text 1"/>
          <p:cNvSpPr/>
          <p:nvPr/>
        </p:nvSpPr>
        <p:spPr>
          <a:xfrm>
            <a:off x="548640" y="822960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30" b="1" dirty="0">
                <a:solidFill>
                  <a:srgbClr val="236F73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Specification point: functionalist views on social inequality</a:t>
            </a:r>
            <a:endParaRPr lang="en-US" sz="1230" dirty="0"/>
          </a:p>
        </p:txBody>
      </p:sp>
      <p:sp>
        <p:nvSpPr>
          <p:cNvPr id="4" name="Shape 2"/>
          <p:cNvSpPr/>
          <p:nvPr/>
        </p:nvSpPr>
        <p:spPr>
          <a:xfrm>
            <a:off x="640080" y="1234440"/>
            <a:ext cx="3337560" cy="1143000"/>
          </a:xfrm>
          <a:prstGeom prst="roundRect">
            <a:avLst>
              <a:gd name="adj" fmla="val 6400"/>
            </a:avLst>
          </a:prstGeom>
          <a:solidFill>
            <a:srgbClr val="F7FAFB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804672" y="1371600"/>
            <a:ext cx="300837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Students should be able to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804672" y="1691640"/>
            <a:ext cx="3008376" cy="6126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Explain Parsons’ view that inequality is linked to shared values, role allocation and meritocratic rewards.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4251960" y="1234440"/>
            <a:ext cx="3337560" cy="1143000"/>
          </a:xfrm>
          <a:prstGeom prst="roundRect">
            <a:avLst>
              <a:gd name="adj" fmla="val 6400"/>
            </a:avLst>
          </a:prstGeom>
          <a:solidFill>
            <a:srgbClr val="F7FAFB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Text 6"/>
          <p:cNvSpPr/>
          <p:nvPr/>
        </p:nvSpPr>
        <p:spPr>
          <a:xfrm>
            <a:off x="4416552" y="1371600"/>
            <a:ext cx="300837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Key concepts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4416552" y="1691640"/>
            <a:ext cx="3008376" cy="6126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Value consensus • achievement • meritocracy • role allocation • status • stratification • social order.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7863840" y="1234440"/>
            <a:ext cx="3337560" cy="1143000"/>
          </a:xfrm>
          <a:prstGeom prst="roundRect">
            <a:avLst>
              <a:gd name="adj" fmla="val 6400"/>
            </a:avLst>
          </a:prstGeom>
          <a:solidFill>
            <a:srgbClr val="F7FAFB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9"/>
          <p:cNvSpPr/>
          <p:nvPr/>
        </p:nvSpPr>
        <p:spPr>
          <a:xfrm>
            <a:off x="8028432" y="1371600"/>
            <a:ext cx="300837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Assessment focus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8028432" y="1691640"/>
            <a:ext cx="3008376" cy="61264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AO1: explain concepts • AO2: apply to class, education and work • AO3: evaluate using evidence.</a:t>
            </a:r>
            <a:endParaRPr lang="en-US" sz="1050" dirty="0"/>
          </a:p>
        </p:txBody>
      </p:sp>
      <p:pic>
        <p:nvPicPr>
          <p:cNvPr id="13" name="Image 0" descr="/mnt/data/a_wide_clean_vector_illustration_scene_of_a_class_batch_3.png"/>
          <p:cNvPicPr>
            <a:picLocks noChangeAspect="1"/>
          </p:cNvPicPr>
          <p:nvPr/>
        </p:nvPicPr>
        <p:blipFill>
          <a:blip r:embed="rId3"/>
          <a:srcRect t="5000" r="-83613" b="5000"/>
          <a:stretch/>
        </p:blipFill>
        <p:spPr>
          <a:xfrm>
            <a:off x="777240" y="2743200"/>
            <a:ext cx="10607040" cy="2926080"/>
          </a:xfrm>
          <a:prstGeom prst="rect">
            <a:avLst/>
          </a:prstGeom>
        </p:spPr>
      </p:pic>
      <p:sp>
        <p:nvSpPr>
          <p:cNvPr id="14" name="Shape 11"/>
          <p:cNvSpPr/>
          <p:nvPr/>
        </p:nvSpPr>
        <p:spPr>
          <a:xfrm>
            <a:off x="411480" y="6446520"/>
            <a:ext cx="11292840" cy="0"/>
          </a:xfrm>
          <a:prstGeom prst="line">
            <a:avLst/>
          </a:prstGeom>
          <a:noFill/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5" name="Text 12"/>
          <p:cNvSpPr/>
          <p:nvPr/>
        </p:nvSpPr>
        <p:spPr>
          <a:xfrm>
            <a:off x="502920" y="6528816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3707A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Cambridge OCR A Level Sociology • Parsons (1977) • Social Inequality • 2</a:t>
            </a:r>
            <a:endParaRPr lang="en-US" sz="750" dirty="0"/>
          </a:p>
        </p:txBody>
      </p:sp>
      <p:pic>
        <p:nvPicPr>
          <p:cNvPr id="16" name="Image 1" descr="/mnt/data/the_sociology_guy_logo_cropp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25422" y="6382512"/>
            <a:ext cx="420437" cy="41148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292608"/>
            <a:ext cx="96926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Starter: the values auction</a:t>
            </a:r>
            <a:endParaRPr lang="en-US" sz="2550" dirty="0"/>
          </a:p>
        </p:txBody>
      </p:sp>
      <p:sp>
        <p:nvSpPr>
          <p:cNvPr id="3" name="Text 1"/>
          <p:cNvSpPr/>
          <p:nvPr/>
        </p:nvSpPr>
        <p:spPr>
          <a:xfrm>
            <a:off x="548640" y="822960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30" b="1" dirty="0">
                <a:solidFill>
                  <a:srgbClr val="236F73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Interactive activity 1 • five minutes</a:t>
            </a:r>
            <a:endParaRPr lang="en-US" sz="1230" dirty="0"/>
          </a:p>
        </p:txBody>
      </p:sp>
      <p:sp>
        <p:nvSpPr>
          <p:cNvPr id="4" name="Text 2"/>
          <p:cNvSpPr/>
          <p:nvPr/>
        </p:nvSpPr>
        <p:spPr>
          <a:xfrm>
            <a:off x="731520" y="1143000"/>
            <a:ext cx="10424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Each pair has 10 imaginary tokens. “Buy” the values you think society rewards most.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731520" y="1828800"/>
            <a:ext cx="2331720" cy="685800"/>
          </a:xfrm>
          <a:prstGeom prst="roundRect">
            <a:avLst>
              <a:gd name="adj" fmla="val 10667"/>
            </a:avLst>
          </a:prstGeom>
          <a:solidFill>
            <a:srgbClr val="EAF4F5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Text 4"/>
          <p:cNvSpPr/>
          <p:nvPr/>
        </p:nvSpPr>
        <p:spPr>
          <a:xfrm>
            <a:off x="841248" y="2029968"/>
            <a:ext cx="2103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2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Exam success</a:t>
            </a:r>
            <a:endParaRPr lang="en-US" sz="1220" dirty="0"/>
          </a:p>
        </p:txBody>
      </p:sp>
      <p:sp>
        <p:nvSpPr>
          <p:cNvPr id="7" name="Shape 5"/>
          <p:cNvSpPr/>
          <p:nvPr/>
        </p:nvSpPr>
        <p:spPr>
          <a:xfrm>
            <a:off x="3520440" y="1828800"/>
            <a:ext cx="2331720" cy="685800"/>
          </a:xfrm>
          <a:prstGeom prst="roundRect">
            <a:avLst>
              <a:gd name="adj" fmla="val 10667"/>
            </a:avLst>
          </a:prstGeom>
          <a:solidFill>
            <a:srgbClr val="F7FAFB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Text 6"/>
          <p:cNvSpPr/>
          <p:nvPr/>
        </p:nvSpPr>
        <p:spPr>
          <a:xfrm>
            <a:off x="3630168" y="2029968"/>
            <a:ext cx="2103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2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Hard work</a:t>
            </a:r>
            <a:endParaRPr lang="en-US" sz="1220" dirty="0"/>
          </a:p>
        </p:txBody>
      </p:sp>
      <p:sp>
        <p:nvSpPr>
          <p:cNvPr id="9" name="Shape 7"/>
          <p:cNvSpPr/>
          <p:nvPr/>
        </p:nvSpPr>
        <p:spPr>
          <a:xfrm>
            <a:off x="6309360" y="1828800"/>
            <a:ext cx="2331720" cy="685800"/>
          </a:xfrm>
          <a:prstGeom prst="roundRect">
            <a:avLst>
              <a:gd name="adj" fmla="val 10667"/>
            </a:avLst>
          </a:prstGeom>
          <a:solidFill>
            <a:srgbClr val="EAF4F5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Text 8"/>
          <p:cNvSpPr/>
          <p:nvPr/>
        </p:nvSpPr>
        <p:spPr>
          <a:xfrm>
            <a:off x="6419088" y="2029968"/>
            <a:ext cx="2103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2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Wealth</a:t>
            </a:r>
            <a:endParaRPr lang="en-US" sz="1220" dirty="0"/>
          </a:p>
        </p:txBody>
      </p:sp>
      <p:sp>
        <p:nvSpPr>
          <p:cNvPr id="11" name="Shape 9"/>
          <p:cNvSpPr/>
          <p:nvPr/>
        </p:nvSpPr>
        <p:spPr>
          <a:xfrm>
            <a:off x="9098280" y="1828800"/>
            <a:ext cx="2331720" cy="685800"/>
          </a:xfrm>
          <a:prstGeom prst="roundRect">
            <a:avLst>
              <a:gd name="adj" fmla="val 10667"/>
            </a:avLst>
          </a:prstGeom>
          <a:solidFill>
            <a:srgbClr val="F7FAFB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Text 10"/>
          <p:cNvSpPr/>
          <p:nvPr/>
        </p:nvSpPr>
        <p:spPr>
          <a:xfrm>
            <a:off x="9208008" y="2029968"/>
            <a:ext cx="2103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2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Care for others</a:t>
            </a:r>
            <a:endParaRPr lang="en-US" sz="1220" dirty="0"/>
          </a:p>
        </p:txBody>
      </p:sp>
      <p:sp>
        <p:nvSpPr>
          <p:cNvPr id="13" name="Shape 11"/>
          <p:cNvSpPr/>
          <p:nvPr/>
        </p:nvSpPr>
        <p:spPr>
          <a:xfrm>
            <a:off x="731520" y="2971800"/>
            <a:ext cx="2331720" cy="685800"/>
          </a:xfrm>
          <a:prstGeom prst="roundRect">
            <a:avLst>
              <a:gd name="adj" fmla="val 10667"/>
            </a:avLst>
          </a:prstGeom>
          <a:solidFill>
            <a:srgbClr val="EAF4F5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Text 12"/>
          <p:cNvSpPr/>
          <p:nvPr/>
        </p:nvSpPr>
        <p:spPr>
          <a:xfrm>
            <a:off x="841248" y="3172968"/>
            <a:ext cx="2103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2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Creativity</a:t>
            </a:r>
            <a:endParaRPr lang="en-US" sz="1220" dirty="0"/>
          </a:p>
        </p:txBody>
      </p:sp>
      <p:sp>
        <p:nvSpPr>
          <p:cNvPr id="15" name="Shape 13"/>
          <p:cNvSpPr/>
          <p:nvPr/>
        </p:nvSpPr>
        <p:spPr>
          <a:xfrm>
            <a:off x="3520440" y="2971800"/>
            <a:ext cx="2331720" cy="685800"/>
          </a:xfrm>
          <a:prstGeom prst="roundRect">
            <a:avLst>
              <a:gd name="adj" fmla="val 10667"/>
            </a:avLst>
          </a:prstGeom>
          <a:solidFill>
            <a:srgbClr val="F7FAFB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Text 14"/>
          <p:cNvSpPr/>
          <p:nvPr/>
        </p:nvSpPr>
        <p:spPr>
          <a:xfrm>
            <a:off x="3630168" y="3172968"/>
            <a:ext cx="2103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2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Risk taking</a:t>
            </a:r>
            <a:endParaRPr lang="en-US" sz="1220" dirty="0"/>
          </a:p>
        </p:txBody>
      </p:sp>
      <p:sp>
        <p:nvSpPr>
          <p:cNvPr id="17" name="Shape 15"/>
          <p:cNvSpPr/>
          <p:nvPr/>
        </p:nvSpPr>
        <p:spPr>
          <a:xfrm>
            <a:off x="6309360" y="2971800"/>
            <a:ext cx="2331720" cy="685800"/>
          </a:xfrm>
          <a:prstGeom prst="roundRect">
            <a:avLst>
              <a:gd name="adj" fmla="val 10667"/>
            </a:avLst>
          </a:prstGeom>
          <a:solidFill>
            <a:srgbClr val="EAF4F5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8" name="Text 16"/>
          <p:cNvSpPr/>
          <p:nvPr/>
        </p:nvSpPr>
        <p:spPr>
          <a:xfrm>
            <a:off x="6419088" y="3172968"/>
            <a:ext cx="2103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2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Obedience</a:t>
            </a:r>
            <a:endParaRPr lang="en-US" sz="1220" dirty="0"/>
          </a:p>
        </p:txBody>
      </p:sp>
      <p:sp>
        <p:nvSpPr>
          <p:cNvPr id="19" name="Shape 17"/>
          <p:cNvSpPr/>
          <p:nvPr/>
        </p:nvSpPr>
        <p:spPr>
          <a:xfrm>
            <a:off x="9098280" y="2971800"/>
            <a:ext cx="2331720" cy="685800"/>
          </a:xfrm>
          <a:prstGeom prst="roundRect">
            <a:avLst>
              <a:gd name="adj" fmla="val 10667"/>
            </a:avLst>
          </a:prstGeom>
          <a:solidFill>
            <a:srgbClr val="F7FAFB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0" name="Text 18"/>
          <p:cNvSpPr/>
          <p:nvPr/>
        </p:nvSpPr>
        <p:spPr>
          <a:xfrm>
            <a:off x="9208008" y="3172968"/>
            <a:ext cx="21031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2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Leadership</a:t>
            </a:r>
            <a:endParaRPr lang="en-US" sz="1220" dirty="0"/>
          </a:p>
        </p:txBody>
      </p:sp>
      <p:sp>
        <p:nvSpPr>
          <p:cNvPr id="21" name="Shape 19"/>
          <p:cNvSpPr/>
          <p:nvPr/>
        </p:nvSpPr>
        <p:spPr>
          <a:xfrm>
            <a:off x="731520" y="4572000"/>
            <a:ext cx="3383280" cy="1005840"/>
          </a:xfrm>
          <a:prstGeom prst="roundRect">
            <a:avLst>
              <a:gd name="adj" fmla="val 7273"/>
            </a:avLst>
          </a:prstGeom>
          <a:solidFill>
            <a:srgbClr val="F7FAFB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2" name="Text 20"/>
          <p:cNvSpPr/>
          <p:nvPr/>
        </p:nvSpPr>
        <p:spPr>
          <a:xfrm>
            <a:off x="896112" y="4709160"/>
            <a:ext cx="305409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Share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896112" y="5029200"/>
            <a:ext cx="3054096" cy="47548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Which value attracted the most tokens?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4407408" y="4572000"/>
            <a:ext cx="3383280" cy="1005840"/>
          </a:xfrm>
          <a:prstGeom prst="roundRect">
            <a:avLst>
              <a:gd name="adj" fmla="val 7273"/>
            </a:avLst>
          </a:prstGeom>
          <a:solidFill>
            <a:srgbClr val="F7FAFB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5" name="Text 23"/>
          <p:cNvSpPr/>
          <p:nvPr/>
        </p:nvSpPr>
        <p:spPr>
          <a:xfrm>
            <a:off x="4572000" y="4709160"/>
            <a:ext cx="305409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Explain</a:t>
            </a:r>
            <a:endParaRPr lang="en-US" sz="1250" dirty="0"/>
          </a:p>
        </p:txBody>
      </p:sp>
      <p:sp>
        <p:nvSpPr>
          <p:cNvPr id="26" name="Text 24"/>
          <p:cNvSpPr/>
          <p:nvPr/>
        </p:nvSpPr>
        <p:spPr>
          <a:xfrm>
            <a:off x="4572000" y="5029200"/>
            <a:ext cx="3054096" cy="47548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Who benefits when this value is rewarded?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8092440" y="4572000"/>
            <a:ext cx="3383280" cy="1005840"/>
          </a:xfrm>
          <a:prstGeom prst="roundRect">
            <a:avLst>
              <a:gd name="adj" fmla="val 7273"/>
            </a:avLst>
          </a:prstGeom>
          <a:solidFill>
            <a:srgbClr val="F7FAFB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8" name="Text 26"/>
          <p:cNvSpPr/>
          <p:nvPr/>
        </p:nvSpPr>
        <p:spPr>
          <a:xfrm>
            <a:off x="8257032" y="4709160"/>
            <a:ext cx="305409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Link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8257032" y="5029200"/>
            <a:ext cx="3054096" cy="47548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Parsons argues ranking rests on shared values.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411480" y="6446520"/>
            <a:ext cx="11292840" cy="0"/>
          </a:xfrm>
          <a:prstGeom prst="line">
            <a:avLst/>
          </a:prstGeom>
          <a:noFill/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1" name="Text 29"/>
          <p:cNvSpPr/>
          <p:nvPr/>
        </p:nvSpPr>
        <p:spPr>
          <a:xfrm>
            <a:off x="502920" y="6528816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3707A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Cambridge OCR A Level Sociology • Parsons (1977) • Social Inequality • 3</a:t>
            </a:r>
            <a:endParaRPr lang="en-US" sz="750" dirty="0"/>
          </a:p>
        </p:txBody>
      </p:sp>
      <p:pic>
        <p:nvPicPr>
          <p:cNvPr id="32" name="Image 0" descr="/mnt/data/the_sociology_guy_logo_cropp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5422" y="6382512"/>
            <a:ext cx="420437" cy="41148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292608"/>
            <a:ext cx="96926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Who was Parsons?</a:t>
            </a:r>
            <a:endParaRPr lang="en-US" sz="2550" dirty="0"/>
          </a:p>
        </p:txBody>
      </p:sp>
      <p:sp>
        <p:nvSpPr>
          <p:cNvPr id="3" name="Text 1"/>
          <p:cNvSpPr/>
          <p:nvPr/>
        </p:nvSpPr>
        <p:spPr>
          <a:xfrm>
            <a:off x="548640" y="822960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30" b="1" dirty="0">
                <a:solidFill>
                  <a:srgbClr val="236F73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Structural functionalism and the problem of social order</a:t>
            </a:r>
            <a:endParaRPr lang="en-US" sz="1230" dirty="0"/>
          </a:p>
        </p:txBody>
      </p:sp>
      <p:sp>
        <p:nvSpPr>
          <p:cNvPr id="4" name="Shape 2"/>
          <p:cNvSpPr/>
          <p:nvPr/>
        </p:nvSpPr>
        <p:spPr>
          <a:xfrm>
            <a:off x="777240" y="1408176"/>
            <a:ext cx="118872" cy="118872"/>
          </a:xfrm>
          <a:prstGeom prst="ellipse">
            <a:avLst/>
          </a:prstGeom>
          <a:solidFill>
            <a:srgbClr val="236F73"/>
          </a:solidFill>
          <a:ln w="12700">
            <a:solidFill>
              <a:srgbClr val="236F7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1033272" y="1325880"/>
            <a:ext cx="539496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Talcott Parsons saw society as a system of connected institutions.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777240" y="2048256"/>
            <a:ext cx="118872" cy="118872"/>
          </a:xfrm>
          <a:prstGeom prst="ellipse">
            <a:avLst/>
          </a:prstGeom>
          <a:solidFill>
            <a:srgbClr val="236F73"/>
          </a:solidFill>
          <a:ln w="12700">
            <a:solidFill>
              <a:srgbClr val="236F7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1033272" y="1965960"/>
            <a:ext cx="539496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Institutions such as family, education and work help maintain order.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777240" y="2688336"/>
            <a:ext cx="118872" cy="118872"/>
          </a:xfrm>
          <a:prstGeom prst="ellipse">
            <a:avLst/>
          </a:prstGeom>
          <a:solidFill>
            <a:srgbClr val="236F73"/>
          </a:solidFill>
          <a:ln w="12700">
            <a:solidFill>
              <a:srgbClr val="236F7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7"/>
          <p:cNvSpPr/>
          <p:nvPr/>
        </p:nvSpPr>
        <p:spPr>
          <a:xfrm>
            <a:off x="1033272" y="2606040"/>
            <a:ext cx="539496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By 1977, Parsons had revisited social stratification and linked inequality to values, power and solidarity.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777240" y="3511296"/>
            <a:ext cx="118872" cy="118872"/>
          </a:xfrm>
          <a:prstGeom prst="ellipse">
            <a:avLst/>
          </a:prstGeom>
          <a:solidFill>
            <a:srgbClr val="236F73"/>
          </a:solidFill>
          <a:ln w="12700">
            <a:solidFill>
              <a:srgbClr val="236F7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9"/>
          <p:cNvSpPr/>
          <p:nvPr/>
        </p:nvSpPr>
        <p:spPr>
          <a:xfrm>
            <a:off x="1033272" y="3429000"/>
            <a:ext cx="539496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For OCR, his importance is the claim that inequality can be legitimate when people believe rewards are earned.</a:t>
            </a:r>
            <a:endParaRPr lang="en-US" sz="1400" dirty="0"/>
          </a:p>
        </p:txBody>
      </p:sp>
      <p:pic>
        <p:nvPicPr>
          <p:cNvPr id="12" name="Image 0" descr="/mnt/data/parsons_values_syste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0" y="2098834"/>
            <a:ext cx="4892040" cy="2751773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566928" y="6172200"/>
            <a:ext cx="905256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30" dirty="0">
                <a:solidFill>
                  <a:srgbClr val="63707A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Source focus: Parsons (1977), functionalist stratification; use with Cambridge OCR social inequalities specification.</a:t>
            </a:r>
            <a:endParaRPr lang="en-US" sz="630" dirty="0"/>
          </a:p>
        </p:txBody>
      </p:sp>
      <p:sp>
        <p:nvSpPr>
          <p:cNvPr id="14" name="Shape 11"/>
          <p:cNvSpPr/>
          <p:nvPr/>
        </p:nvSpPr>
        <p:spPr>
          <a:xfrm>
            <a:off x="411480" y="6446520"/>
            <a:ext cx="11292840" cy="0"/>
          </a:xfrm>
          <a:prstGeom prst="line">
            <a:avLst/>
          </a:prstGeom>
          <a:noFill/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5" name="Text 12"/>
          <p:cNvSpPr/>
          <p:nvPr/>
        </p:nvSpPr>
        <p:spPr>
          <a:xfrm>
            <a:off x="502920" y="6528816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3707A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Cambridge OCR A Level Sociology • Parsons (1977) • Social Inequality • 4</a:t>
            </a:r>
            <a:endParaRPr lang="en-US" sz="750" dirty="0"/>
          </a:p>
        </p:txBody>
      </p:sp>
      <p:pic>
        <p:nvPicPr>
          <p:cNvPr id="16" name="Image 1" descr="/mnt/data/the_sociology_guy_logo_cropp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25422" y="6382512"/>
            <a:ext cx="420437" cy="41148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292608"/>
            <a:ext cx="96926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Parsons’ main idea</a:t>
            </a:r>
            <a:endParaRPr lang="en-US" sz="2550" dirty="0"/>
          </a:p>
        </p:txBody>
      </p:sp>
      <p:sp>
        <p:nvSpPr>
          <p:cNvPr id="3" name="Text 1"/>
          <p:cNvSpPr/>
          <p:nvPr/>
        </p:nvSpPr>
        <p:spPr>
          <a:xfrm>
            <a:off x="548640" y="822960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30" b="1" dirty="0">
                <a:solidFill>
                  <a:srgbClr val="236F73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Inequality is organised around value consensus</a:t>
            </a:r>
            <a:endParaRPr lang="en-US" sz="1230" dirty="0"/>
          </a:p>
        </p:txBody>
      </p:sp>
      <p:pic>
        <p:nvPicPr>
          <p:cNvPr id="4" name="Image 0" descr="/mnt/data/parsons_values_syste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1860232"/>
            <a:ext cx="5577840" cy="3137535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629400" y="1234440"/>
            <a:ext cx="4480560" cy="868680"/>
          </a:xfrm>
          <a:prstGeom prst="roundRect">
            <a:avLst>
              <a:gd name="adj" fmla="val 8421"/>
            </a:avLst>
          </a:prstGeom>
          <a:solidFill>
            <a:srgbClr val="F7FAFB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Text 3"/>
          <p:cNvSpPr/>
          <p:nvPr/>
        </p:nvSpPr>
        <p:spPr>
          <a:xfrm>
            <a:off x="6793992" y="1371600"/>
            <a:ext cx="415137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Value consensus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6793992" y="1691640"/>
            <a:ext cx="4151376" cy="33832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Members of society broadly agree that some qualities and achievements are more valuable than others.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6629400" y="2331720"/>
            <a:ext cx="4480560" cy="868680"/>
          </a:xfrm>
          <a:prstGeom prst="roundRect">
            <a:avLst>
              <a:gd name="adj" fmla="val 8421"/>
            </a:avLst>
          </a:prstGeom>
          <a:solidFill>
            <a:srgbClr val="F7FAFB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6"/>
          <p:cNvSpPr/>
          <p:nvPr/>
        </p:nvSpPr>
        <p:spPr>
          <a:xfrm>
            <a:off x="6793992" y="2468880"/>
            <a:ext cx="415137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Ranking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6793992" y="2788920"/>
            <a:ext cx="4151376" cy="33832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People and roles are ranked according to how well they fit these shared values.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6629400" y="3429000"/>
            <a:ext cx="4480560" cy="868680"/>
          </a:xfrm>
          <a:prstGeom prst="roundRect">
            <a:avLst>
              <a:gd name="adj" fmla="val 8421"/>
            </a:avLst>
          </a:prstGeom>
          <a:solidFill>
            <a:srgbClr val="F7FAFB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Text 9"/>
          <p:cNvSpPr/>
          <p:nvPr/>
        </p:nvSpPr>
        <p:spPr>
          <a:xfrm>
            <a:off x="6793992" y="3566160"/>
            <a:ext cx="415137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Legitimacy</a:t>
            </a:r>
            <a:endParaRPr lang="en-US" sz="1250" dirty="0"/>
          </a:p>
        </p:txBody>
      </p:sp>
      <p:sp>
        <p:nvSpPr>
          <p:cNvPr id="13" name="Text 10"/>
          <p:cNvSpPr/>
          <p:nvPr/>
        </p:nvSpPr>
        <p:spPr>
          <a:xfrm>
            <a:off x="6793992" y="3886200"/>
            <a:ext cx="4151376" cy="33832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Inequality is accepted more easily when rewards appear to reflect achievement.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6629400" y="4526280"/>
            <a:ext cx="4480560" cy="868680"/>
          </a:xfrm>
          <a:prstGeom prst="roundRect">
            <a:avLst>
              <a:gd name="adj" fmla="val 8421"/>
            </a:avLst>
          </a:prstGeom>
          <a:solidFill>
            <a:srgbClr val="F7FAFB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5" name="Text 12"/>
          <p:cNvSpPr/>
          <p:nvPr/>
        </p:nvSpPr>
        <p:spPr>
          <a:xfrm>
            <a:off x="6793992" y="4663440"/>
            <a:ext cx="415137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Social order</a:t>
            </a:r>
            <a:endParaRPr lang="en-US" sz="1250" dirty="0"/>
          </a:p>
        </p:txBody>
      </p:sp>
      <p:sp>
        <p:nvSpPr>
          <p:cNvPr id="16" name="Text 13"/>
          <p:cNvSpPr/>
          <p:nvPr/>
        </p:nvSpPr>
        <p:spPr>
          <a:xfrm>
            <a:off x="6793992" y="4983480"/>
            <a:ext cx="4151376" cy="33832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Shared values help explain why unequal rewards do not always produce conflict.</a:t>
            </a:r>
            <a:endParaRPr lang="en-US" sz="1050" dirty="0"/>
          </a:p>
        </p:txBody>
      </p:sp>
      <p:sp>
        <p:nvSpPr>
          <p:cNvPr id="17" name="Shape 14"/>
          <p:cNvSpPr/>
          <p:nvPr/>
        </p:nvSpPr>
        <p:spPr>
          <a:xfrm>
            <a:off x="411480" y="6446520"/>
            <a:ext cx="11292840" cy="0"/>
          </a:xfrm>
          <a:prstGeom prst="line">
            <a:avLst/>
          </a:prstGeom>
          <a:noFill/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8" name="Text 15"/>
          <p:cNvSpPr/>
          <p:nvPr/>
        </p:nvSpPr>
        <p:spPr>
          <a:xfrm>
            <a:off x="502920" y="6528816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3707A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Cambridge OCR A Level Sociology • Parsons (1977) • Social Inequality • 5</a:t>
            </a:r>
            <a:endParaRPr lang="en-US" sz="750" dirty="0"/>
          </a:p>
        </p:txBody>
      </p:sp>
      <p:pic>
        <p:nvPicPr>
          <p:cNvPr id="19" name="Image 1" descr="/mnt/data/the_sociology_guy_logo_cropp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25422" y="6382512"/>
            <a:ext cx="420437" cy="41148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292608"/>
            <a:ext cx="96926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The Parsons chain</a:t>
            </a:r>
            <a:endParaRPr lang="en-US" sz="2550" dirty="0"/>
          </a:p>
        </p:txBody>
      </p:sp>
      <p:sp>
        <p:nvSpPr>
          <p:cNvPr id="3" name="Text 1"/>
          <p:cNvSpPr/>
          <p:nvPr/>
        </p:nvSpPr>
        <p:spPr>
          <a:xfrm>
            <a:off x="548640" y="822960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30" b="1" dirty="0">
                <a:solidFill>
                  <a:srgbClr val="236F73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How inequality can appear fair in a meritocratic society</a:t>
            </a:r>
            <a:endParaRPr lang="en-US" sz="1230" dirty="0"/>
          </a:p>
        </p:txBody>
      </p:sp>
      <p:pic>
        <p:nvPicPr>
          <p:cNvPr id="4" name="Image 0" descr="/mnt/data/parsons_role_allocation_pathwa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1300" y="1051560"/>
            <a:ext cx="9184640" cy="516636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411480" y="6446520"/>
            <a:ext cx="11292840" cy="0"/>
          </a:xfrm>
          <a:prstGeom prst="line">
            <a:avLst/>
          </a:prstGeom>
          <a:noFill/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Text 3"/>
          <p:cNvSpPr/>
          <p:nvPr/>
        </p:nvSpPr>
        <p:spPr>
          <a:xfrm>
            <a:off x="502920" y="6528816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3707A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Cambridge OCR A Level Sociology • Parsons (1977) • Social Inequality • 6</a:t>
            </a:r>
            <a:endParaRPr lang="en-US" sz="750" dirty="0"/>
          </a:p>
        </p:txBody>
      </p:sp>
      <p:pic>
        <p:nvPicPr>
          <p:cNvPr id="7" name="Image 1" descr="/mnt/data/the_sociology_guy_logo_cropp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25422" y="6382512"/>
            <a:ext cx="420437" cy="41148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292608"/>
            <a:ext cx="96926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Meritocracy and role allocation</a:t>
            </a:r>
            <a:endParaRPr lang="en-US" sz="2550" dirty="0"/>
          </a:p>
        </p:txBody>
      </p:sp>
      <p:sp>
        <p:nvSpPr>
          <p:cNvPr id="3" name="Text 1"/>
          <p:cNvSpPr/>
          <p:nvPr/>
        </p:nvSpPr>
        <p:spPr>
          <a:xfrm>
            <a:off x="548640" y="822960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30" b="1" dirty="0">
                <a:solidFill>
                  <a:srgbClr val="236F73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How education and work sort people into positions</a:t>
            </a:r>
            <a:endParaRPr lang="en-US" sz="1230" dirty="0"/>
          </a:p>
        </p:txBody>
      </p:sp>
      <p:sp>
        <p:nvSpPr>
          <p:cNvPr id="4" name="Shape 2"/>
          <p:cNvSpPr/>
          <p:nvPr/>
        </p:nvSpPr>
        <p:spPr>
          <a:xfrm>
            <a:off x="731520" y="1170432"/>
            <a:ext cx="3291840" cy="1115568"/>
          </a:xfrm>
          <a:prstGeom prst="roundRect">
            <a:avLst>
              <a:gd name="adj" fmla="val 6557"/>
            </a:avLst>
          </a:prstGeom>
          <a:solidFill>
            <a:srgbClr val="F7FAFB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896112" y="1307592"/>
            <a:ext cx="29626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Meritocracy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896112" y="1627632"/>
            <a:ext cx="2962656" cy="58521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A system where rewards are supposed to be based on talent, effort and achievement.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4343400" y="1170432"/>
            <a:ext cx="3291840" cy="1115568"/>
          </a:xfrm>
          <a:prstGeom prst="roundRect">
            <a:avLst>
              <a:gd name="adj" fmla="val 6557"/>
            </a:avLst>
          </a:prstGeom>
          <a:solidFill>
            <a:srgbClr val="F7FAFB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Text 6"/>
          <p:cNvSpPr/>
          <p:nvPr/>
        </p:nvSpPr>
        <p:spPr>
          <a:xfrm>
            <a:off x="4507992" y="1307592"/>
            <a:ext cx="29626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Education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4507992" y="1627632"/>
            <a:ext cx="2962656" cy="58521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Schools transmit achievement values and sort students through qualifications.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7955280" y="1170432"/>
            <a:ext cx="3291840" cy="1115568"/>
          </a:xfrm>
          <a:prstGeom prst="roundRect">
            <a:avLst>
              <a:gd name="adj" fmla="val 6557"/>
            </a:avLst>
          </a:prstGeom>
          <a:solidFill>
            <a:srgbClr val="F7FAFB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9"/>
          <p:cNvSpPr/>
          <p:nvPr/>
        </p:nvSpPr>
        <p:spPr>
          <a:xfrm>
            <a:off x="8119872" y="1307592"/>
            <a:ext cx="29626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Work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8119872" y="1627632"/>
            <a:ext cx="2962656" cy="58521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Employers allocate people to roles using credentials, experience and performance.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914400" y="3054096"/>
            <a:ext cx="118872" cy="118872"/>
          </a:xfrm>
          <a:prstGeom prst="ellipse">
            <a:avLst/>
          </a:prstGeom>
          <a:solidFill>
            <a:srgbClr val="236F73"/>
          </a:solidFill>
          <a:ln w="12700">
            <a:solidFill>
              <a:srgbClr val="236F7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Text 12"/>
          <p:cNvSpPr/>
          <p:nvPr/>
        </p:nvSpPr>
        <p:spPr>
          <a:xfrm>
            <a:off x="1170432" y="2971800"/>
            <a:ext cx="969264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Parsons would see this as a bridge from family background to adult status.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914400" y="3694176"/>
            <a:ext cx="118872" cy="118872"/>
          </a:xfrm>
          <a:prstGeom prst="ellipse">
            <a:avLst/>
          </a:prstGeom>
          <a:solidFill>
            <a:srgbClr val="236F73"/>
          </a:solidFill>
          <a:ln w="12700">
            <a:solidFill>
              <a:srgbClr val="236F7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Text 14"/>
          <p:cNvSpPr/>
          <p:nvPr/>
        </p:nvSpPr>
        <p:spPr>
          <a:xfrm>
            <a:off x="1170432" y="3611880"/>
            <a:ext cx="969264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The problem: students must test whether this bridge is genuinely fair.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914400" y="4754880"/>
            <a:ext cx="4800600" cy="868680"/>
          </a:xfrm>
          <a:prstGeom prst="roundRect">
            <a:avLst>
              <a:gd name="adj" fmla="val 8421"/>
            </a:avLst>
          </a:prstGeom>
          <a:solidFill>
            <a:srgbClr val="F7FAFB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8" name="Text 16"/>
          <p:cNvSpPr/>
          <p:nvPr/>
        </p:nvSpPr>
        <p:spPr>
          <a:xfrm>
            <a:off x="1078992" y="4873752"/>
            <a:ext cx="1234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AO2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2331720" y="4919472"/>
            <a:ext cx="32004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20" b="1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Apply this to class inequality, education, income and social mobility.</a:t>
            </a:r>
            <a:endParaRPr lang="en-US" sz="1020" dirty="0"/>
          </a:p>
        </p:txBody>
      </p:sp>
      <p:sp>
        <p:nvSpPr>
          <p:cNvPr id="20" name="Shape 18"/>
          <p:cNvSpPr/>
          <p:nvPr/>
        </p:nvSpPr>
        <p:spPr>
          <a:xfrm>
            <a:off x="6080760" y="4754880"/>
            <a:ext cx="4800600" cy="868680"/>
          </a:xfrm>
          <a:prstGeom prst="roundRect">
            <a:avLst>
              <a:gd name="adj" fmla="val 8421"/>
            </a:avLst>
          </a:prstGeom>
          <a:solidFill>
            <a:srgbClr val="F7FAFB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1" name="Text 19"/>
          <p:cNvSpPr/>
          <p:nvPr/>
        </p:nvSpPr>
        <p:spPr>
          <a:xfrm>
            <a:off x="6245352" y="4873752"/>
            <a:ext cx="1234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236F73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AO3</a:t>
            </a:r>
            <a:endParaRPr lang="en-US" sz="2200" dirty="0"/>
          </a:p>
        </p:txBody>
      </p:sp>
      <p:sp>
        <p:nvSpPr>
          <p:cNvPr id="22" name="Text 20"/>
          <p:cNvSpPr/>
          <p:nvPr/>
        </p:nvSpPr>
        <p:spPr>
          <a:xfrm>
            <a:off x="7498080" y="4919472"/>
            <a:ext cx="320040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20" b="1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Evaluate whether the competition starts from equal positions.</a:t>
            </a:r>
            <a:endParaRPr lang="en-US" sz="1020" dirty="0"/>
          </a:p>
        </p:txBody>
      </p:sp>
      <p:sp>
        <p:nvSpPr>
          <p:cNvPr id="23" name="Shape 21"/>
          <p:cNvSpPr/>
          <p:nvPr/>
        </p:nvSpPr>
        <p:spPr>
          <a:xfrm>
            <a:off x="411480" y="6446520"/>
            <a:ext cx="11292840" cy="0"/>
          </a:xfrm>
          <a:prstGeom prst="line">
            <a:avLst/>
          </a:prstGeom>
          <a:noFill/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4" name="Text 22"/>
          <p:cNvSpPr/>
          <p:nvPr/>
        </p:nvSpPr>
        <p:spPr>
          <a:xfrm>
            <a:off x="502920" y="6528816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3707A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Cambridge OCR A Level Sociology • Parsons (1977) • Social Inequality • 7</a:t>
            </a:r>
            <a:endParaRPr lang="en-US" sz="750" dirty="0"/>
          </a:p>
        </p:txBody>
      </p:sp>
      <p:pic>
        <p:nvPicPr>
          <p:cNvPr id="25" name="Image 0" descr="/mnt/data/the_sociology_guy_logo_cropp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5422" y="6382512"/>
            <a:ext cx="420437" cy="41148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292608"/>
            <a:ext cx="96926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Evidence that partly supports Parsons</a:t>
            </a:r>
            <a:endParaRPr lang="en-US" sz="2550" dirty="0"/>
          </a:p>
        </p:txBody>
      </p:sp>
      <p:sp>
        <p:nvSpPr>
          <p:cNvPr id="3" name="Text 1"/>
          <p:cNvSpPr/>
          <p:nvPr/>
        </p:nvSpPr>
        <p:spPr>
          <a:xfrm>
            <a:off x="548640" y="822960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30" b="1" dirty="0">
                <a:solidFill>
                  <a:srgbClr val="236F73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Qualifications are linked to occupational rewards</a:t>
            </a:r>
            <a:endParaRPr lang="en-US" sz="1230" dirty="0"/>
          </a:p>
        </p:txBody>
      </p:sp>
      <p:sp>
        <p:nvSpPr>
          <p:cNvPr id="4" name="Shape 2"/>
          <p:cNvSpPr/>
          <p:nvPr/>
        </p:nvSpPr>
        <p:spPr>
          <a:xfrm>
            <a:off x="749808" y="1417320"/>
            <a:ext cx="5212080" cy="868680"/>
          </a:xfrm>
          <a:prstGeom prst="roundRect">
            <a:avLst>
              <a:gd name="adj" fmla="val 8421"/>
            </a:avLst>
          </a:prstGeom>
          <a:solidFill>
            <a:srgbClr val="F7FAFB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3"/>
          <p:cNvSpPr/>
          <p:nvPr/>
        </p:nvSpPr>
        <p:spPr>
          <a:xfrm>
            <a:off x="914400" y="1536192"/>
            <a:ext cx="1234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236F73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41%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2167128" y="1581912"/>
            <a:ext cx="361188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20" b="1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Higher degree holders aged 25-29 earned more than those with no GCSEs, controlling for socio-economic background.</a:t>
            </a:r>
            <a:endParaRPr lang="en-US" sz="1020" dirty="0"/>
          </a:p>
        </p:txBody>
      </p:sp>
      <p:sp>
        <p:nvSpPr>
          <p:cNvPr id="7" name="Shape 5"/>
          <p:cNvSpPr/>
          <p:nvPr/>
        </p:nvSpPr>
        <p:spPr>
          <a:xfrm>
            <a:off x="6236208" y="1417320"/>
            <a:ext cx="5212080" cy="868680"/>
          </a:xfrm>
          <a:prstGeom prst="roundRect">
            <a:avLst>
              <a:gd name="adj" fmla="val 8421"/>
            </a:avLst>
          </a:prstGeom>
          <a:solidFill>
            <a:srgbClr val="F7FAFB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Text 6"/>
          <p:cNvSpPr/>
          <p:nvPr/>
        </p:nvSpPr>
        <p:spPr>
          <a:xfrm>
            <a:off x="6400800" y="1536192"/>
            <a:ext cx="1234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27%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7653528" y="1581912"/>
            <a:ext cx="3611880" cy="43891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20" b="1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Undergraduate degree holders aged 25-29 earned more than comparable young people with no GCSEs.</a:t>
            </a:r>
            <a:endParaRPr lang="en-US" sz="1020" dirty="0"/>
          </a:p>
        </p:txBody>
      </p:sp>
      <p:sp>
        <p:nvSpPr>
          <p:cNvPr id="10" name="Shape 8"/>
          <p:cNvSpPr/>
          <p:nvPr/>
        </p:nvSpPr>
        <p:spPr>
          <a:xfrm>
            <a:off x="749808" y="2880360"/>
            <a:ext cx="3383280" cy="1170432"/>
          </a:xfrm>
          <a:prstGeom prst="roundRect">
            <a:avLst>
              <a:gd name="adj" fmla="val 6250"/>
            </a:avLst>
          </a:prstGeom>
          <a:solidFill>
            <a:srgbClr val="F7FAFB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9"/>
          <p:cNvSpPr/>
          <p:nvPr/>
        </p:nvSpPr>
        <p:spPr>
          <a:xfrm>
            <a:off x="914400" y="3017520"/>
            <a:ext cx="305409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Parsons link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914400" y="3337560"/>
            <a:ext cx="3054096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Qualifications can act as recognised evidence of achievement.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4407408" y="2880360"/>
            <a:ext cx="3383280" cy="1170432"/>
          </a:xfrm>
          <a:prstGeom prst="roundRect">
            <a:avLst>
              <a:gd name="adj" fmla="val 6250"/>
            </a:avLst>
          </a:prstGeom>
          <a:solidFill>
            <a:srgbClr val="F7FAFB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Text 12"/>
          <p:cNvSpPr/>
          <p:nvPr/>
        </p:nvSpPr>
        <p:spPr>
          <a:xfrm>
            <a:off x="4572000" y="3017520"/>
            <a:ext cx="305409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Role allocation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4572000" y="3337560"/>
            <a:ext cx="3054096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Education may help sort people into work roles requiring different levels of skill.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8065008" y="2880360"/>
            <a:ext cx="3383280" cy="1170432"/>
          </a:xfrm>
          <a:prstGeom prst="roundRect">
            <a:avLst>
              <a:gd name="adj" fmla="val 6250"/>
            </a:avLst>
          </a:prstGeom>
          <a:solidFill>
            <a:srgbClr val="F7FAFB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7" name="Text 15"/>
          <p:cNvSpPr/>
          <p:nvPr/>
        </p:nvSpPr>
        <p:spPr>
          <a:xfrm>
            <a:off x="8229600" y="3017520"/>
            <a:ext cx="305409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Evaluation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8229600" y="3337560"/>
            <a:ext cx="3054096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This does not prove opportunities are equal; it only shows qualifications matter.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66928" y="6172200"/>
            <a:ext cx="905256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30" dirty="0">
                <a:solidFill>
                  <a:srgbClr val="63707A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Evidence: Social Mobility Commission, income returns to education, data for 3 years to 2024.</a:t>
            </a:r>
            <a:endParaRPr lang="en-US" sz="630" dirty="0"/>
          </a:p>
        </p:txBody>
      </p:sp>
      <p:sp>
        <p:nvSpPr>
          <p:cNvPr id="20" name="Shape 18"/>
          <p:cNvSpPr/>
          <p:nvPr/>
        </p:nvSpPr>
        <p:spPr>
          <a:xfrm>
            <a:off x="411480" y="6446520"/>
            <a:ext cx="11292840" cy="0"/>
          </a:xfrm>
          <a:prstGeom prst="line">
            <a:avLst/>
          </a:prstGeom>
          <a:noFill/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1" name="Text 19"/>
          <p:cNvSpPr/>
          <p:nvPr/>
        </p:nvSpPr>
        <p:spPr>
          <a:xfrm>
            <a:off x="502920" y="6528816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3707A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Cambridge OCR A Level Sociology • Parsons (1977) • Social Inequality • 8</a:t>
            </a:r>
            <a:endParaRPr lang="en-US" sz="750" dirty="0"/>
          </a:p>
        </p:txBody>
      </p:sp>
      <p:pic>
        <p:nvPicPr>
          <p:cNvPr id="22" name="Image 0" descr="/mnt/data/the_sociology_guy_logo_cropp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5422" y="6382512"/>
            <a:ext cx="420437" cy="41148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30352" y="292608"/>
            <a:ext cx="96926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Activity 2: role allocation grid</a:t>
            </a:r>
            <a:endParaRPr lang="en-US" sz="2550" dirty="0"/>
          </a:p>
        </p:txBody>
      </p:sp>
      <p:sp>
        <p:nvSpPr>
          <p:cNvPr id="3" name="Text 1"/>
          <p:cNvSpPr/>
          <p:nvPr/>
        </p:nvSpPr>
        <p:spPr>
          <a:xfrm>
            <a:off x="548640" y="822960"/>
            <a:ext cx="10241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30" b="1" dirty="0">
                <a:solidFill>
                  <a:srgbClr val="236F73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Limited resources: board, scrap paper or exercise books</a:t>
            </a:r>
            <a:endParaRPr lang="en-US" sz="1230" dirty="0"/>
          </a:p>
        </p:txBody>
      </p:sp>
      <p:sp>
        <p:nvSpPr>
          <p:cNvPr id="4" name="Text 2"/>
          <p:cNvSpPr/>
          <p:nvPr/>
        </p:nvSpPr>
        <p:spPr>
          <a:xfrm>
            <a:off x="731520" y="1143000"/>
            <a:ext cx="10607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Place each occupation on two axes: “socially valued” and “highly rewarded”. Then discuss mismatches.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1188720" y="5303520"/>
            <a:ext cx="9418320" cy="0"/>
          </a:xfrm>
          <a:prstGeom prst="line">
            <a:avLst/>
          </a:prstGeom>
          <a:noFill/>
          <a:ln w="25400">
            <a:solidFill>
              <a:srgbClr val="0B2D45"/>
            </a:solidFill>
            <a:prstDash val="solid"/>
            <a:tailEnd type="triangle"/>
          </a:ln>
        </p:spPr>
        <p:txBody>
          <a:bodyPr/>
          <a:lstStyle/>
          <a:p>
            <a:endParaRPr lang="en-GB"/>
          </a:p>
        </p:txBody>
      </p:sp>
      <p:sp>
        <p:nvSpPr>
          <p:cNvPr id="6" name="Shape 4"/>
          <p:cNvSpPr/>
          <p:nvPr/>
        </p:nvSpPr>
        <p:spPr>
          <a:xfrm>
            <a:off x="1188720" y="5303520"/>
            <a:ext cx="0" cy="0"/>
          </a:xfrm>
          <a:prstGeom prst="line">
            <a:avLst/>
          </a:prstGeom>
          <a:noFill/>
          <a:ln w="25400">
            <a:solidFill>
              <a:srgbClr val="0B2D45"/>
            </a:solidFill>
            <a:prstDash val="solid"/>
            <a:tailEnd type="triangle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5"/>
          <p:cNvSpPr/>
          <p:nvPr/>
        </p:nvSpPr>
        <p:spPr>
          <a:xfrm>
            <a:off x="1005840" y="5486400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3707A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LOW REWARD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9144000" y="5486400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3707A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HIGH REWARD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 rot="16200000">
            <a:off x="228600" y="1417320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3707A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HIGH SOCIAL VALUE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1828800" y="1874520"/>
            <a:ext cx="1234440" cy="438912"/>
          </a:xfrm>
          <a:prstGeom prst="roundRect">
            <a:avLst>
              <a:gd name="adj" fmla="val 16667"/>
            </a:avLst>
          </a:prstGeom>
          <a:solidFill>
            <a:srgbClr val="F7FAFB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1" name="Text 9"/>
          <p:cNvSpPr/>
          <p:nvPr/>
        </p:nvSpPr>
        <p:spPr>
          <a:xfrm>
            <a:off x="1892808" y="1993392"/>
            <a:ext cx="109728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CEO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3337560" y="1874520"/>
            <a:ext cx="1234440" cy="438912"/>
          </a:xfrm>
          <a:prstGeom prst="roundRect">
            <a:avLst>
              <a:gd name="adj" fmla="val 16667"/>
            </a:avLst>
          </a:prstGeom>
          <a:solidFill>
            <a:srgbClr val="EAF4F5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3" name="Text 11"/>
          <p:cNvSpPr/>
          <p:nvPr/>
        </p:nvSpPr>
        <p:spPr>
          <a:xfrm>
            <a:off x="3401568" y="1993392"/>
            <a:ext cx="109728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Nurse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4846320" y="1874520"/>
            <a:ext cx="1234440" cy="438912"/>
          </a:xfrm>
          <a:prstGeom prst="roundRect">
            <a:avLst>
              <a:gd name="adj" fmla="val 16667"/>
            </a:avLst>
          </a:prstGeom>
          <a:solidFill>
            <a:srgbClr val="F7FAFB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5" name="Text 13"/>
          <p:cNvSpPr/>
          <p:nvPr/>
        </p:nvSpPr>
        <p:spPr>
          <a:xfrm>
            <a:off x="4910328" y="1993392"/>
            <a:ext cx="109728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Cleaner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6355080" y="1874520"/>
            <a:ext cx="1234440" cy="438912"/>
          </a:xfrm>
          <a:prstGeom prst="roundRect">
            <a:avLst>
              <a:gd name="adj" fmla="val 16667"/>
            </a:avLst>
          </a:prstGeom>
          <a:solidFill>
            <a:srgbClr val="EAF4F5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7" name="Text 15"/>
          <p:cNvSpPr/>
          <p:nvPr/>
        </p:nvSpPr>
        <p:spPr>
          <a:xfrm>
            <a:off x="6419088" y="1993392"/>
            <a:ext cx="109728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Teacher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7863840" y="1874520"/>
            <a:ext cx="1234440" cy="438912"/>
          </a:xfrm>
          <a:prstGeom prst="roundRect">
            <a:avLst>
              <a:gd name="adj" fmla="val 16667"/>
            </a:avLst>
          </a:prstGeom>
          <a:solidFill>
            <a:srgbClr val="F7FAFB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9" name="Text 17"/>
          <p:cNvSpPr/>
          <p:nvPr/>
        </p:nvSpPr>
        <p:spPr>
          <a:xfrm>
            <a:off x="7927848" y="1993392"/>
            <a:ext cx="109728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Carer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1828800" y="3017520"/>
            <a:ext cx="1234440" cy="438912"/>
          </a:xfrm>
          <a:prstGeom prst="roundRect">
            <a:avLst>
              <a:gd name="adj" fmla="val 16667"/>
            </a:avLst>
          </a:prstGeom>
          <a:solidFill>
            <a:srgbClr val="EAF4F5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1" name="Text 19"/>
          <p:cNvSpPr/>
          <p:nvPr/>
        </p:nvSpPr>
        <p:spPr>
          <a:xfrm>
            <a:off x="1892808" y="3136392"/>
            <a:ext cx="109728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Engineer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3337560" y="3017520"/>
            <a:ext cx="1234440" cy="438912"/>
          </a:xfrm>
          <a:prstGeom prst="roundRect">
            <a:avLst>
              <a:gd name="adj" fmla="val 16667"/>
            </a:avLst>
          </a:prstGeom>
          <a:solidFill>
            <a:srgbClr val="F7FAFB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3" name="Text 21"/>
          <p:cNvSpPr/>
          <p:nvPr/>
        </p:nvSpPr>
        <p:spPr>
          <a:xfrm>
            <a:off x="3401568" y="3136392"/>
            <a:ext cx="109728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MP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4846320" y="3017520"/>
            <a:ext cx="1234440" cy="438912"/>
          </a:xfrm>
          <a:prstGeom prst="roundRect">
            <a:avLst>
              <a:gd name="adj" fmla="val 16667"/>
            </a:avLst>
          </a:prstGeom>
          <a:solidFill>
            <a:srgbClr val="EAF4F5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5" name="Text 23"/>
          <p:cNvSpPr/>
          <p:nvPr/>
        </p:nvSpPr>
        <p:spPr>
          <a:xfrm>
            <a:off x="4910328" y="3136392"/>
            <a:ext cx="109728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Delivery rider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6355080" y="3017520"/>
            <a:ext cx="1234440" cy="438912"/>
          </a:xfrm>
          <a:prstGeom prst="roundRect">
            <a:avLst>
              <a:gd name="adj" fmla="val 16667"/>
            </a:avLst>
          </a:prstGeom>
          <a:solidFill>
            <a:srgbClr val="F7FAFB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7" name="Text 25"/>
          <p:cNvSpPr/>
          <p:nvPr/>
        </p:nvSpPr>
        <p:spPr>
          <a:xfrm>
            <a:off x="6419088" y="3136392"/>
            <a:ext cx="109728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Doctor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7863840" y="3017520"/>
            <a:ext cx="1234440" cy="438912"/>
          </a:xfrm>
          <a:prstGeom prst="roundRect">
            <a:avLst>
              <a:gd name="adj" fmla="val 16667"/>
            </a:avLst>
          </a:prstGeom>
          <a:solidFill>
            <a:srgbClr val="EAF4F5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9" name="Text 27"/>
          <p:cNvSpPr/>
          <p:nvPr/>
        </p:nvSpPr>
        <p:spPr>
          <a:xfrm>
            <a:off x="7927848" y="3136392"/>
            <a:ext cx="109728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Influencer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8321040" y="1828800"/>
            <a:ext cx="2743200" cy="1280160"/>
          </a:xfrm>
          <a:prstGeom prst="roundRect">
            <a:avLst>
              <a:gd name="adj" fmla="val 5714"/>
            </a:avLst>
          </a:prstGeom>
          <a:solidFill>
            <a:srgbClr val="F7FAFB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1" name="Text 29"/>
          <p:cNvSpPr/>
          <p:nvPr/>
        </p:nvSpPr>
        <p:spPr>
          <a:xfrm>
            <a:off x="8485632" y="1965960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Parsons question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8485632" y="2286000"/>
            <a:ext cx="2414016" cy="7498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Are high rewards attached to society’s most valued roles?</a:t>
            </a:r>
            <a:endParaRPr lang="en-US" sz="1050" dirty="0"/>
          </a:p>
        </p:txBody>
      </p:sp>
      <p:sp>
        <p:nvSpPr>
          <p:cNvPr id="33" name="Shape 31"/>
          <p:cNvSpPr/>
          <p:nvPr/>
        </p:nvSpPr>
        <p:spPr>
          <a:xfrm>
            <a:off x="8321040" y="3429000"/>
            <a:ext cx="2743200" cy="1280160"/>
          </a:xfrm>
          <a:prstGeom prst="roundRect">
            <a:avLst>
              <a:gd name="adj" fmla="val 5714"/>
            </a:avLst>
          </a:prstGeom>
          <a:solidFill>
            <a:srgbClr val="F7FAFB"/>
          </a:solidFill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4" name="Text 32"/>
          <p:cNvSpPr/>
          <p:nvPr/>
        </p:nvSpPr>
        <p:spPr>
          <a:xfrm>
            <a:off x="8485632" y="3566160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50" b="1" dirty="0">
                <a:solidFill>
                  <a:srgbClr val="0B2D45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Critical question</a:t>
            </a:r>
            <a:endParaRPr lang="en-US" sz="1250" dirty="0"/>
          </a:p>
        </p:txBody>
      </p:sp>
      <p:sp>
        <p:nvSpPr>
          <p:cNvPr id="35" name="Text 33"/>
          <p:cNvSpPr/>
          <p:nvPr/>
        </p:nvSpPr>
        <p:spPr>
          <a:xfrm>
            <a:off x="8485632" y="3886200"/>
            <a:ext cx="2414016" cy="749808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102A3B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Which important roles are undervalued?</a:t>
            </a:r>
            <a:endParaRPr lang="en-US" sz="1050" dirty="0"/>
          </a:p>
        </p:txBody>
      </p:sp>
      <p:sp>
        <p:nvSpPr>
          <p:cNvPr id="36" name="Shape 34"/>
          <p:cNvSpPr/>
          <p:nvPr/>
        </p:nvSpPr>
        <p:spPr>
          <a:xfrm>
            <a:off x="411480" y="6446520"/>
            <a:ext cx="11292840" cy="0"/>
          </a:xfrm>
          <a:prstGeom prst="line">
            <a:avLst/>
          </a:prstGeom>
          <a:noFill/>
          <a:ln w="12700">
            <a:solidFill>
              <a:srgbClr val="C8D8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7" name="Text 35"/>
          <p:cNvSpPr/>
          <p:nvPr/>
        </p:nvSpPr>
        <p:spPr>
          <a:xfrm>
            <a:off x="502920" y="6528816"/>
            <a:ext cx="7132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63707A"/>
                </a:solidFill>
                <a:latin typeface="League Spartan" pitchFamily="34" charset="0"/>
                <a:ea typeface="League Spartan" pitchFamily="34" charset="-122"/>
                <a:cs typeface="League Spartan" pitchFamily="34" charset="-120"/>
              </a:rPr>
              <a:t>Cambridge OCR A Level Sociology • Parsons (1977) • Social Inequality • 9</a:t>
            </a:r>
            <a:endParaRPr lang="en-US" sz="750" dirty="0"/>
          </a:p>
        </p:txBody>
      </p:sp>
      <p:pic>
        <p:nvPicPr>
          <p:cNvPr id="38" name="Image 0" descr="/mnt/data/the_sociology_guy_logo_cropp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5422" y="6382512"/>
            <a:ext cx="420437" cy="41148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League Spartan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League Spartan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1503</Words>
  <Application>Microsoft Office PowerPoint</Application>
  <PresentationFormat>Widescreen</PresentationFormat>
  <Paragraphs>211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League Spartan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The Sociology Guy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Parsons (1977): Meritocracy and Social Inequality</dc:title>
  <dc:subject>Cambridge OCR A Level Sociology: Understanding Social Inequalities</dc:subject>
  <dc:creator>The Sociology Guy</dc:creator>
  <cp:lastModifiedBy>Craig Gelling</cp:lastModifiedBy>
  <cp:revision>2</cp:revision>
  <dcterms:created xsi:type="dcterms:W3CDTF">2026-07-08T21:15:47Z</dcterms:created>
  <dcterms:modified xsi:type="dcterms:W3CDTF">2026-07-08T21:33:42Z</dcterms:modified>
</cp:coreProperties>
</file>